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6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76" r:id="rId13"/>
    <p:sldId id="277" r:id="rId14"/>
    <p:sldId id="267" r:id="rId15"/>
    <p:sldId id="268" r:id="rId16"/>
    <p:sldId id="278" r:id="rId17"/>
    <p:sldId id="269" r:id="rId18"/>
    <p:sldId id="270" r:id="rId19"/>
    <p:sldId id="271" r:id="rId20"/>
    <p:sldId id="272" r:id="rId21"/>
    <p:sldId id="279" r:id="rId22"/>
  </p:sldIdLst>
  <p:sldSz cx="9144000" cy="6858000" type="screen4x3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Título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2" name="21 Subtítulo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EEC558F-66FA-4395-BF07-3C67649FCB9C}" type="datetimeFigureOut">
              <a:rPr lang="es-AR" smtClean="0"/>
              <a:pPr/>
              <a:t>22/10/2014</a:t>
            </a:fld>
            <a:endParaRPr lang="es-AR"/>
          </a:p>
        </p:txBody>
      </p:sp>
      <p:sp>
        <p:nvSpPr>
          <p:cNvPr id="20" name="19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AR"/>
          </a:p>
        </p:txBody>
      </p:sp>
      <p:sp>
        <p:nvSpPr>
          <p:cNvPr id="10" name="9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A060722-8D3B-4A6F-B37F-3B22162E0EC5}" type="slidenum">
              <a:rPr lang="es-AR" smtClean="0"/>
              <a:pPr/>
              <a:t>‹Nº›</a:t>
            </a:fld>
            <a:endParaRPr lang="es-AR"/>
          </a:p>
        </p:txBody>
      </p:sp>
      <p:sp>
        <p:nvSpPr>
          <p:cNvPr id="8" name="7 Elipse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Elipse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EEC558F-66FA-4395-BF07-3C67649FCB9C}" type="datetimeFigureOut">
              <a:rPr lang="es-AR" smtClean="0"/>
              <a:pPr/>
              <a:t>22/10/2014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A060722-8D3B-4A6F-B37F-3B22162E0EC5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EEC558F-66FA-4395-BF07-3C67649FCB9C}" type="datetimeFigureOut">
              <a:rPr lang="es-AR" smtClean="0"/>
              <a:pPr/>
              <a:t>22/10/2014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A060722-8D3B-4A6F-B37F-3B22162E0EC5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EEC558F-66FA-4395-BF07-3C67649FCB9C}" type="datetimeFigureOut">
              <a:rPr lang="es-AR" smtClean="0"/>
              <a:pPr/>
              <a:t>22/10/2014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A060722-8D3B-4A6F-B37F-3B22162E0EC5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EEC558F-66FA-4395-BF07-3C67649FCB9C}" type="datetimeFigureOut">
              <a:rPr lang="es-AR" smtClean="0"/>
              <a:pPr/>
              <a:t>22/10/2014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A060722-8D3B-4A6F-B37F-3B22162E0EC5}" type="slidenum">
              <a:rPr lang="es-AR" smtClean="0"/>
              <a:pPr/>
              <a:t>‹Nº›</a:t>
            </a:fld>
            <a:endParaRPr lang="es-AR"/>
          </a:p>
        </p:txBody>
      </p:sp>
      <p:sp>
        <p:nvSpPr>
          <p:cNvPr id="10" name="9 Rectángulo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7 Elipse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Elipse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EEC558F-66FA-4395-BF07-3C67649FCB9C}" type="datetimeFigureOut">
              <a:rPr lang="es-AR" smtClean="0"/>
              <a:pPr/>
              <a:t>22/10/2014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A060722-8D3B-4A6F-B37F-3B22162E0EC5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EEC558F-66FA-4395-BF07-3C67649FCB9C}" type="datetimeFigureOut">
              <a:rPr lang="es-AR" smtClean="0"/>
              <a:pPr/>
              <a:t>22/10/2014</a:t>
            </a:fld>
            <a:endParaRPr lang="es-AR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AR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A060722-8D3B-4A6F-B37F-3B22162E0EC5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EEC558F-66FA-4395-BF07-3C67649FCB9C}" type="datetimeFigureOut">
              <a:rPr lang="es-AR" smtClean="0"/>
              <a:pPr/>
              <a:t>22/10/2014</a:t>
            </a:fld>
            <a:endParaRPr lang="es-AR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AR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A060722-8D3B-4A6F-B37F-3B22162E0EC5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EEC558F-66FA-4395-BF07-3C67649FCB9C}" type="datetimeFigureOut">
              <a:rPr lang="es-AR" smtClean="0"/>
              <a:pPr/>
              <a:t>22/10/2014</a:t>
            </a:fld>
            <a:endParaRPr lang="es-AR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A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A060722-8D3B-4A6F-B37F-3B22162E0EC5}" type="slidenum">
              <a:rPr lang="es-AR" smtClean="0"/>
              <a:pPr/>
              <a:t>‹Nº›</a:t>
            </a:fld>
            <a:endParaRPr lang="es-AR"/>
          </a:p>
        </p:txBody>
      </p:sp>
      <p:sp>
        <p:nvSpPr>
          <p:cNvPr id="6" name="5 Rectángulo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EEC558F-66FA-4395-BF07-3C67649FCB9C}" type="datetimeFigureOut">
              <a:rPr lang="es-AR" smtClean="0"/>
              <a:pPr/>
              <a:t>22/10/2014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A060722-8D3B-4A6F-B37F-3B22162E0EC5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EEC558F-66FA-4395-BF07-3C67649FCB9C}" type="datetimeFigureOut">
              <a:rPr lang="es-AR" smtClean="0"/>
              <a:pPr/>
              <a:t>22/10/2014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A060722-8D3B-4A6F-B37F-3B22162E0EC5}" type="slidenum">
              <a:rPr lang="es-AR" smtClean="0"/>
              <a:pPr/>
              <a:t>‹Nº›</a:t>
            </a:fld>
            <a:endParaRPr lang="es-AR"/>
          </a:p>
        </p:txBody>
      </p:sp>
      <p:sp>
        <p:nvSpPr>
          <p:cNvPr id="8" name="7 Rectángulo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9" name="8 Proceso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9 Proceso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ircular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7 Elipse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10 Anillo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11 Rectángulo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4 Marcador de título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Marcador de texto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24" name="23 Marcador de fecha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BEEC558F-66FA-4395-BF07-3C67649FCB9C}" type="datetimeFigureOut">
              <a:rPr lang="es-AR" smtClean="0"/>
              <a:pPr/>
              <a:t>22/10/2014</a:t>
            </a:fld>
            <a:endParaRPr lang="es-AR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s-AR"/>
          </a:p>
        </p:txBody>
      </p:sp>
      <p:sp>
        <p:nvSpPr>
          <p:cNvPr id="22" name="21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DA060722-8D3B-4A6F-B37F-3B22162E0EC5}" type="slidenum">
              <a:rPr lang="es-AR" smtClean="0"/>
              <a:pPr/>
              <a:t>‹Nº›</a:t>
            </a:fld>
            <a:endParaRPr lang="es-AR"/>
          </a:p>
        </p:txBody>
      </p:sp>
      <p:sp>
        <p:nvSpPr>
          <p:cNvPr id="15" name="14 Rectángulo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sz="4400" dirty="0" smtClean="0"/>
              <a:t>COMERCIO ELECTRÓNICO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s-AR" sz="5800" b="1" dirty="0" smtClean="0">
                <a:solidFill>
                  <a:schemeClr val="accent3">
                    <a:lumMod val="50000"/>
                  </a:schemeClr>
                </a:solidFill>
              </a:rPr>
              <a:t>2.-Cómo desarrollar una tienda de comercio electrónico  (continuación…)</a:t>
            </a:r>
            <a:endParaRPr lang="es-AR" sz="580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algn="ctr">
              <a:buNone/>
            </a:pPr>
            <a:endParaRPr lang="es-AR" sz="6000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011222"/>
          </a:xfrm>
        </p:spPr>
        <p:txBody>
          <a:bodyPr>
            <a:normAutofit fontScale="90000"/>
          </a:bodyPr>
          <a:lstStyle/>
          <a:p>
            <a:pPr algn="ctr"/>
            <a:r>
              <a:rPr lang="es-AR" b="1" dirty="0" smtClean="0"/>
              <a:t>Canales de servicio de Atención al cliente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71472" y="1357298"/>
            <a:ext cx="8362216" cy="5286412"/>
          </a:xfrm>
        </p:spPr>
        <p:txBody>
          <a:bodyPr>
            <a:normAutofit fontScale="92500" lnSpcReduction="20000"/>
          </a:bodyPr>
          <a:lstStyle/>
          <a:p>
            <a:pPr marL="11113" indent="-11113">
              <a:buNone/>
            </a:pPr>
            <a:r>
              <a:rPr lang="es-AR" b="1" dirty="0" smtClean="0"/>
              <a:t>Existen más canales de contacto de  Atención al cliente</a:t>
            </a:r>
            <a:r>
              <a:rPr lang="es-AR" dirty="0" smtClean="0"/>
              <a:t>, aunque de momento menos generalizado, como:</a:t>
            </a:r>
          </a:p>
          <a:p>
            <a:pPr>
              <a:buNone/>
            </a:pPr>
            <a:r>
              <a:rPr lang="es-AR" dirty="0" smtClean="0"/>
              <a:t>• </a:t>
            </a:r>
            <a:r>
              <a:rPr lang="es-AR" b="1" dirty="0" smtClean="0">
                <a:solidFill>
                  <a:schemeClr val="accent3">
                    <a:lumMod val="50000"/>
                  </a:schemeClr>
                </a:solidFill>
              </a:rPr>
              <a:t>El chat</a:t>
            </a:r>
            <a:r>
              <a:rPr lang="es-AR" dirty="0" smtClean="0"/>
              <a:t>: Permite una ayuda on-line al momento.</a:t>
            </a:r>
          </a:p>
          <a:p>
            <a:pPr>
              <a:buNone/>
            </a:pPr>
            <a:r>
              <a:rPr lang="es-AR" dirty="0" smtClean="0"/>
              <a:t> </a:t>
            </a:r>
          </a:p>
          <a:p>
            <a:pPr>
              <a:buNone/>
            </a:pPr>
            <a:r>
              <a:rPr lang="es-AR" dirty="0" smtClean="0"/>
              <a:t>• </a:t>
            </a:r>
            <a:r>
              <a:rPr lang="es-AR" b="1" dirty="0" smtClean="0">
                <a:solidFill>
                  <a:schemeClr val="accent3">
                    <a:lumMod val="50000"/>
                  </a:schemeClr>
                </a:solidFill>
              </a:rPr>
              <a:t>El </a:t>
            </a:r>
            <a:r>
              <a:rPr lang="es-AR" b="1" dirty="0" err="1" smtClean="0">
                <a:solidFill>
                  <a:schemeClr val="accent3">
                    <a:lumMod val="50000"/>
                  </a:schemeClr>
                </a:solidFill>
              </a:rPr>
              <a:t>Call</a:t>
            </a:r>
            <a:r>
              <a:rPr lang="es-AR" b="1" dirty="0" smtClean="0">
                <a:solidFill>
                  <a:schemeClr val="accent3">
                    <a:lumMod val="50000"/>
                  </a:schemeClr>
                </a:solidFill>
              </a:rPr>
              <a:t>-back </a:t>
            </a:r>
            <a:r>
              <a:rPr lang="es-AR" dirty="0" smtClean="0"/>
              <a:t>que da la posibilidad al cliente dejar su teléfono para que un agente lo llame más adelante.</a:t>
            </a:r>
          </a:p>
          <a:p>
            <a:pPr>
              <a:buNone/>
            </a:pPr>
            <a:r>
              <a:rPr lang="es-AR" dirty="0" smtClean="0"/>
              <a:t> </a:t>
            </a:r>
          </a:p>
          <a:p>
            <a:pPr>
              <a:buNone/>
            </a:pPr>
            <a:r>
              <a:rPr lang="es-AR" dirty="0" smtClean="0"/>
              <a:t>• </a:t>
            </a:r>
            <a:r>
              <a:rPr lang="es-AR" b="1" dirty="0" smtClean="0">
                <a:solidFill>
                  <a:schemeClr val="accent3">
                    <a:lumMod val="50000"/>
                  </a:schemeClr>
                </a:solidFill>
              </a:rPr>
              <a:t>La video conferencia. </a:t>
            </a:r>
            <a:r>
              <a:rPr lang="es-AR" dirty="0" smtClean="0"/>
              <a:t>Todavía no está muy implantada dentro del negocio del </a:t>
            </a:r>
            <a:r>
              <a:rPr lang="es-AR" dirty="0" err="1" smtClean="0"/>
              <a:t>contact</a:t>
            </a:r>
            <a:r>
              <a:rPr lang="es-AR" dirty="0" smtClean="0"/>
              <a:t>-center. Es un canal que aporta cercanía con el cliente.</a:t>
            </a:r>
          </a:p>
          <a:p>
            <a:endParaRPr lang="es-AR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AR" b="1" dirty="0" smtClean="0"/>
              <a:t>Canales de servicio de Atención al cliente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71472" y="1447800"/>
            <a:ext cx="8362216" cy="4800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s-AR" dirty="0" smtClean="0"/>
              <a:t>• </a:t>
            </a:r>
            <a:r>
              <a:rPr lang="es-AR" sz="4000" dirty="0" smtClean="0"/>
              <a:t>Las </a:t>
            </a:r>
            <a:r>
              <a:rPr lang="es-AR" sz="4000" dirty="0" smtClean="0">
                <a:solidFill>
                  <a:schemeClr val="accent3">
                    <a:lumMod val="50000"/>
                  </a:schemeClr>
                </a:solidFill>
              </a:rPr>
              <a:t>preguntas públicas en la web</a:t>
            </a:r>
            <a:r>
              <a:rPr lang="es-AR" sz="4000" dirty="0" smtClean="0"/>
              <a:t>, en la sección ayuda, de la misma manera que en las redes sociales, con intervención posible de cualquier internauta.</a:t>
            </a:r>
          </a:p>
          <a:p>
            <a:pPr>
              <a:buNone/>
            </a:pPr>
            <a:endParaRPr lang="es-AR" dirty="0" smtClean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AR" b="1" dirty="0" smtClean="0"/>
              <a:t>Canales de servicio de Atención al cliente</a:t>
            </a:r>
            <a:endParaRPr lang="es-AR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51000" y="1600200"/>
            <a:ext cx="706755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AR" b="1" dirty="0" smtClean="0"/>
              <a:t>Canales de servicio de Atención al cliente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435608" y="1447800"/>
            <a:ext cx="7279796" cy="4800600"/>
          </a:xfrm>
        </p:spPr>
        <p:txBody>
          <a:bodyPr/>
          <a:lstStyle/>
          <a:p>
            <a:endParaRPr lang="es-AR" b="1" dirty="0" smtClean="0">
              <a:solidFill>
                <a:srgbClr val="00B0F0"/>
              </a:solidFill>
            </a:endParaRPr>
          </a:p>
          <a:p>
            <a:r>
              <a:rPr lang="es-AR" sz="4000" b="1" dirty="0" smtClean="0">
                <a:solidFill>
                  <a:srgbClr val="00B0F0"/>
                </a:solidFill>
              </a:rPr>
              <a:t>Decidir qué canales de atención al cliente </a:t>
            </a:r>
            <a:r>
              <a:rPr lang="es-AR" sz="4000" dirty="0" smtClean="0"/>
              <a:t>abrir dependerá de los estándares existentes en su tipo de negocio, de su estrategia de empresa y del presupuesto afectado</a:t>
            </a:r>
          </a:p>
          <a:p>
            <a:endParaRPr lang="es-AR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AR" b="1" dirty="0" smtClean="0"/>
              <a:t>Herramientas para ayudar a los equipos de ATC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11113" indent="-11113">
              <a:buNone/>
            </a:pPr>
            <a:r>
              <a:rPr lang="es-AR" dirty="0" smtClean="0"/>
              <a:t>• Una </a:t>
            </a:r>
            <a:r>
              <a:rPr lang="es-AR" b="1" dirty="0" smtClean="0">
                <a:solidFill>
                  <a:srgbClr val="7030A0"/>
                </a:solidFill>
              </a:rPr>
              <a:t>herramienta de CRM </a:t>
            </a:r>
            <a:r>
              <a:rPr lang="es-AR" dirty="0" smtClean="0"/>
              <a:t>(</a:t>
            </a:r>
            <a:r>
              <a:rPr lang="es-AR" dirty="0" err="1" smtClean="0"/>
              <a:t>Customer</a:t>
            </a:r>
            <a:r>
              <a:rPr lang="es-AR" dirty="0" smtClean="0"/>
              <a:t> </a:t>
            </a:r>
            <a:r>
              <a:rPr lang="es-AR" dirty="0" err="1" smtClean="0"/>
              <a:t>Relationship</a:t>
            </a:r>
            <a:r>
              <a:rPr lang="es-AR" dirty="0" smtClean="0"/>
              <a:t> Management) facilita al agente el conocimiento del perfil del cliente y le permite anotar los diferentes contactos mantenidos con él.</a:t>
            </a:r>
          </a:p>
          <a:p>
            <a:pPr marL="11113" indent="-11113">
              <a:buNone/>
            </a:pPr>
            <a:r>
              <a:rPr lang="es-AR" dirty="0" smtClean="0"/>
              <a:t>• La creación de </a:t>
            </a:r>
            <a:r>
              <a:rPr lang="es-AR" b="1" dirty="0" smtClean="0">
                <a:solidFill>
                  <a:srgbClr val="7030A0"/>
                </a:solidFill>
              </a:rPr>
              <a:t>una guía de estilo de comunicación </a:t>
            </a:r>
            <a:r>
              <a:rPr lang="es-AR" dirty="0" smtClean="0"/>
              <a:t>que defina el tono de la respuesta y el lenguaje a utilizar en cada canal, ayuda a transmitir la imagen de la marca.</a:t>
            </a:r>
            <a:endParaRPr lang="es-AR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AR" b="1" dirty="0" smtClean="0"/>
              <a:t>Canales de servicio de Atención al cliente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s-AR" dirty="0" smtClean="0"/>
              <a:t>• También es necesario fomentar la </a:t>
            </a:r>
            <a:r>
              <a:rPr lang="es-AR" b="1" dirty="0" smtClean="0"/>
              <a:t>buena coordinación con el resto de la empresa.</a:t>
            </a:r>
            <a:r>
              <a:rPr lang="es-AR" dirty="0" smtClean="0"/>
              <a:t> Estar informado en todo momento de las novedades comerciales, o de cualquier información susceptible de generar contactos de clientes para contestar de manera acertada.</a:t>
            </a:r>
          </a:p>
          <a:p>
            <a:pPr>
              <a:buNone/>
            </a:pPr>
            <a:endParaRPr lang="es-AR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57158" y="285728"/>
            <a:ext cx="8219340" cy="725470"/>
          </a:xfrm>
        </p:spPr>
        <p:txBody>
          <a:bodyPr>
            <a:noAutofit/>
          </a:bodyPr>
          <a:lstStyle/>
          <a:p>
            <a:pPr algn="ctr"/>
            <a:r>
              <a:rPr lang="es-AR" sz="3200" b="1" dirty="0" smtClean="0">
                <a:solidFill>
                  <a:schemeClr val="accent5">
                    <a:lumMod val="75000"/>
                  </a:schemeClr>
                </a:solidFill>
              </a:rPr>
              <a:t>Decidir qué canales de atención al cliente</a:t>
            </a:r>
            <a:endParaRPr lang="es-AR" sz="32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142984"/>
            <a:ext cx="7858180" cy="5572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0034" y="274638"/>
            <a:ext cx="8433654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s-AR" sz="4000" b="1" dirty="0" smtClean="0"/>
              <a:t/>
            </a:r>
            <a:br>
              <a:rPr lang="es-AR" sz="4000" b="1" dirty="0" smtClean="0"/>
            </a:br>
            <a:r>
              <a:rPr lang="es-AR" sz="4000" b="1" dirty="0" smtClean="0"/>
              <a:t>Los indicadores de la Atención al cliente</a:t>
            </a:r>
            <a:r>
              <a:rPr lang="es-AR" sz="4000" dirty="0" smtClean="0"/>
              <a:t/>
            </a:r>
            <a:br>
              <a:rPr lang="es-AR" sz="4000" dirty="0" smtClean="0"/>
            </a:br>
            <a:endParaRPr lang="es-AR" sz="40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28596" y="1447800"/>
            <a:ext cx="8505092" cy="4800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s-AR" dirty="0" smtClean="0"/>
              <a:t>Medimos 3 tipos de indicadores:</a:t>
            </a:r>
          </a:p>
          <a:p>
            <a:pPr>
              <a:buNone/>
            </a:pPr>
            <a:r>
              <a:rPr lang="es-AR" dirty="0" smtClean="0"/>
              <a:t> </a:t>
            </a:r>
          </a:p>
          <a:p>
            <a:pPr>
              <a:buNone/>
            </a:pPr>
            <a:r>
              <a:rPr lang="es-AR" dirty="0" smtClean="0">
                <a:solidFill>
                  <a:schemeClr val="accent2">
                    <a:lumMod val="50000"/>
                  </a:schemeClr>
                </a:solidFill>
              </a:rPr>
              <a:t>• El nivel de servicio</a:t>
            </a:r>
            <a:r>
              <a:rPr lang="es-AR" dirty="0" smtClean="0"/>
              <a:t>: Es el plazo de contestación y el porcentaje de contactos atendidos en el objetivo fijado, es propio de cada canal. </a:t>
            </a:r>
          </a:p>
          <a:p>
            <a:pPr>
              <a:buNone/>
            </a:pPr>
            <a:r>
              <a:rPr lang="es-AR" dirty="0" smtClean="0"/>
              <a:t>• </a:t>
            </a:r>
            <a:r>
              <a:rPr lang="es-AR" dirty="0" smtClean="0">
                <a:solidFill>
                  <a:schemeClr val="accent2">
                    <a:lumMod val="50000"/>
                  </a:schemeClr>
                </a:solidFill>
              </a:rPr>
              <a:t>La productividad: </a:t>
            </a:r>
            <a:r>
              <a:rPr lang="es-AR" dirty="0" smtClean="0"/>
              <a:t>es la cantidad de contactos gestionados por hora.</a:t>
            </a:r>
          </a:p>
          <a:p>
            <a:endParaRPr lang="es-AR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71472" y="274638"/>
            <a:ext cx="8362216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s-AR" sz="4400" b="1" dirty="0" smtClean="0"/>
              <a:t>Los indicadores de la Atención al cliente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785786" y="1447800"/>
            <a:ext cx="8147902" cy="5124472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es-AR" dirty="0" smtClean="0"/>
              <a:t>• </a:t>
            </a:r>
            <a:r>
              <a:rPr lang="es-AR" sz="4300" dirty="0" smtClean="0">
                <a:solidFill>
                  <a:schemeClr val="accent2">
                    <a:lumMod val="50000"/>
                  </a:schemeClr>
                </a:solidFill>
              </a:rPr>
              <a:t>La calidad de atención:</a:t>
            </a:r>
          </a:p>
          <a:p>
            <a:pPr marL="365125" indent="-11113">
              <a:buNone/>
            </a:pPr>
            <a:r>
              <a:rPr lang="es-AR" dirty="0" smtClean="0"/>
              <a:t>• Desde el punto de vista interno, con auditorías internas que valoran la voluntad de servicio, el tono usado, la pertinencia de la respuesta y el correcto seguimiento de los procesos.</a:t>
            </a:r>
          </a:p>
          <a:p>
            <a:pPr marL="365125" indent="-11113">
              <a:buNone/>
            </a:pPr>
            <a:r>
              <a:rPr lang="es-AR" dirty="0" smtClean="0"/>
              <a:t> • Desde el punto de vista del cliente, (es lo esencial), a través de encuestas de satisfacción. Las encuestas pueden ser a posteriori o a la finalización de la conversación oral o escrita.</a:t>
            </a:r>
          </a:p>
          <a:p>
            <a:pPr>
              <a:buNone/>
            </a:pPr>
            <a:endParaRPr lang="es-AR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42910" y="274638"/>
            <a:ext cx="8290778" cy="796908"/>
          </a:xfrm>
        </p:spPr>
        <p:txBody>
          <a:bodyPr/>
          <a:lstStyle/>
          <a:p>
            <a:r>
              <a:rPr lang="es-AR" dirty="0" smtClean="0"/>
              <a:t>Resumiendo: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5720" y="1142984"/>
            <a:ext cx="8647968" cy="5500726"/>
          </a:xfrm>
        </p:spPr>
        <p:txBody>
          <a:bodyPr>
            <a:normAutofit fontScale="92500"/>
          </a:bodyPr>
          <a:lstStyle/>
          <a:p>
            <a:r>
              <a:rPr lang="es-AR" dirty="0" smtClean="0"/>
              <a:t>Estamos en un </a:t>
            </a:r>
            <a:r>
              <a:rPr lang="es-AR" dirty="0" smtClean="0">
                <a:solidFill>
                  <a:srgbClr val="FF0000"/>
                </a:solidFill>
              </a:rPr>
              <a:t>momento único</a:t>
            </a:r>
            <a:r>
              <a:rPr lang="es-AR" dirty="0" smtClean="0"/>
              <a:t>, en el que cada vez más y más canales surgen y los clientes los están utilizando desde cualquier lugar y a cualquier hora a través de sus dispositivos móviles. </a:t>
            </a:r>
          </a:p>
          <a:p>
            <a:r>
              <a:rPr lang="es-AR" dirty="0" smtClean="0"/>
              <a:t>Como </a:t>
            </a:r>
            <a:r>
              <a:rPr lang="es-AR" dirty="0" smtClean="0">
                <a:solidFill>
                  <a:srgbClr val="FF0000"/>
                </a:solidFill>
              </a:rPr>
              <a:t>organización</a:t>
            </a:r>
            <a:r>
              <a:rPr lang="es-AR" dirty="0" smtClean="0"/>
              <a:t>, debemos estar allí donde estén nuestros clientes, pero a la hora de tomar una decisión sobre en qué canales estar, somos lentos. </a:t>
            </a:r>
          </a:p>
          <a:p>
            <a:r>
              <a:rPr lang="es-AR" dirty="0" smtClean="0"/>
              <a:t>Además, dependiendo de </a:t>
            </a:r>
            <a:r>
              <a:rPr lang="es-AR" dirty="0" smtClean="0">
                <a:solidFill>
                  <a:srgbClr val="FF0000"/>
                </a:solidFill>
              </a:rPr>
              <a:t>quién se tiene que encargar </a:t>
            </a:r>
            <a:r>
              <a:rPr lang="es-AR" dirty="0" smtClean="0"/>
              <a:t>de estos nuevos canales, se le da una óptica u otra, pero se pierde la visión integrada del cliente. </a:t>
            </a:r>
          </a:p>
          <a:p>
            <a:endParaRPr lang="es-AR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2140408"/>
          </a:xfrm>
        </p:spPr>
        <p:txBody>
          <a:bodyPr>
            <a:normAutofit/>
          </a:bodyPr>
          <a:lstStyle/>
          <a:p>
            <a:pPr algn="ctr"/>
            <a:r>
              <a:rPr lang="es-AR" sz="4000" b="1" dirty="0" smtClean="0"/>
              <a:t>La Atención al cliente</a:t>
            </a:r>
            <a:br>
              <a:rPr lang="es-AR" sz="4000" b="1" dirty="0" smtClean="0"/>
            </a:br>
            <a:r>
              <a:rPr lang="es-AR" sz="4000" b="1" dirty="0" smtClean="0"/>
              <a:t>¿Cuál es el perímetro de la Atención al Cliente</a:t>
            </a:r>
            <a:r>
              <a:rPr lang="es-AR" b="1" dirty="0" smtClean="0"/>
              <a:t>?</a:t>
            </a:r>
            <a:endParaRPr lang="es-AR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500034" y="2786058"/>
            <a:ext cx="8339166" cy="3857652"/>
          </a:xfrm>
        </p:spPr>
        <p:txBody>
          <a:bodyPr>
            <a:noAutofit/>
          </a:bodyPr>
          <a:lstStyle/>
          <a:p>
            <a:r>
              <a:rPr lang="es-AR" sz="3200" dirty="0" smtClean="0"/>
              <a:t>Papel esencial en la </a:t>
            </a:r>
            <a:r>
              <a:rPr lang="es-AR" sz="3200" dirty="0" smtClean="0">
                <a:solidFill>
                  <a:srgbClr val="7030A0"/>
                </a:solidFill>
              </a:rPr>
              <a:t>fidelización</a:t>
            </a:r>
            <a:r>
              <a:rPr lang="es-AR" sz="3200" dirty="0" smtClean="0"/>
              <a:t> de los clientes, en la </a:t>
            </a:r>
            <a:r>
              <a:rPr lang="es-AR" sz="3200" dirty="0" smtClean="0">
                <a:solidFill>
                  <a:srgbClr val="7030A0"/>
                </a:solidFill>
              </a:rPr>
              <a:t>imagen </a:t>
            </a:r>
            <a:r>
              <a:rPr lang="es-AR" sz="3200" dirty="0" smtClean="0"/>
              <a:t>de la marca y en la </a:t>
            </a:r>
            <a:r>
              <a:rPr lang="es-AR" sz="3200" dirty="0" smtClean="0">
                <a:solidFill>
                  <a:srgbClr val="7030A0"/>
                </a:solidFill>
              </a:rPr>
              <a:t>recomendación</a:t>
            </a:r>
            <a:r>
              <a:rPr lang="es-AR" sz="3200" dirty="0" smtClean="0"/>
              <a:t> que el cliente pueda difundir.</a:t>
            </a:r>
          </a:p>
          <a:p>
            <a:endParaRPr lang="es-AR" sz="3200" dirty="0" smtClean="0"/>
          </a:p>
          <a:p>
            <a:r>
              <a:rPr lang="es-AR" sz="3200" dirty="0" smtClean="0"/>
              <a:t>Una resolución eficaz de una duda o de un reclamo transmite profesionalidad y seriedad de la </a:t>
            </a:r>
            <a:r>
              <a:rPr lang="es-AR" sz="3200" dirty="0" smtClean="0">
                <a:solidFill>
                  <a:schemeClr val="accent3">
                    <a:lumMod val="75000"/>
                  </a:schemeClr>
                </a:solidFill>
              </a:rPr>
              <a:t>marca</a:t>
            </a:r>
            <a:r>
              <a:rPr lang="es-AR" sz="3200" dirty="0" smtClean="0"/>
              <a:t> y genera confianza.</a:t>
            </a:r>
            <a:endParaRPr lang="es-AR" sz="3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28662" y="274638"/>
            <a:ext cx="8005026" cy="1143000"/>
          </a:xfrm>
        </p:spPr>
        <p:txBody>
          <a:bodyPr/>
          <a:lstStyle/>
          <a:p>
            <a:r>
              <a:rPr lang="es-AR" dirty="0" smtClean="0"/>
              <a:t>Resumiendo: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714348" y="1447800"/>
            <a:ext cx="8219340" cy="4800600"/>
          </a:xfrm>
        </p:spPr>
        <p:txBody>
          <a:bodyPr>
            <a:normAutofit/>
          </a:bodyPr>
          <a:lstStyle/>
          <a:p>
            <a:r>
              <a:rPr lang="es-AR" dirty="0" smtClean="0"/>
              <a:t>Sólo con el </a:t>
            </a:r>
            <a:r>
              <a:rPr lang="es-AR" dirty="0" smtClean="0">
                <a:solidFill>
                  <a:srgbClr val="FF0000"/>
                </a:solidFill>
              </a:rPr>
              <a:t>cliente en el centro </a:t>
            </a:r>
            <a:r>
              <a:rPr lang="es-AR" dirty="0" smtClean="0"/>
              <a:t>de nuestras decisiones, realmente podemos aprovechar todas estas puertas que nos abre para conocerle mejor y así incrementar nuestra productividad comercial.</a:t>
            </a:r>
          </a:p>
          <a:p>
            <a:r>
              <a:rPr lang="es-AR" dirty="0" smtClean="0"/>
              <a:t>La </a:t>
            </a:r>
            <a:r>
              <a:rPr lang="es-AR" dirty="0" smtClean="0">
                <a:solidFill>
                  <a:srgbClr val="FF0000"/>
                </a:solidFill>
              </a:rPr>
              <a:t>recompensa</a:t>
            </a:r>
            <a:r>
              <a:rPr lang="es-AR" dirty="0" smtClean="0"/>
              <a:t>: reducir el ratio de infidelidad de los clientes, incrementar su satisfacción general y, finalmente, incrementar las ventas.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797040"/>
          </a:xfrm>
        </p:spPr>
        <p:txBody>
          <a:bodyPr/>
          <a:lstStyle/>
          <a:p>
            <a:r>
              <a:rPr lang="es-AR" dirty="0" smtClean="0"/>
              <a:t>Seguimos la próxima Clase… </a:t>
            </a:r>
            <a:r>
              <a:rPr lang="es-AR" dirty="0" smtClean="0">
                <a:latin typeface="Comic Sans MS" pitchFamily="66" charset="0"/>
              </a:rPr>
              <a:t>Gracias por su atención</a:t>
            </a:r>
            <a:endParaRPr lang="es-AR" dirty="0">
              <a:latin typeface="Comic Sans MS" pitchFamily="66" charset="0"/>
            </a:endParaRPr>
          </a:p>
        </p:txBody>
      </p:sp>
      <p:pic>
        <p:nvPicPr>
          <p:cNvPr id="4" name="3 Marcador de contenido" descr="corre Homero corr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43306" y="2714620"/>
            <a:ext cx="2752725" cy="3314700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42910" y="274638"/>
            <a:ext cx="8290778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s-AR" sz="4400" b="1" dirty="0" smtClean="0"/>
              <a:t>¿Cuál es el perímetro de la Atención al Cliente</a:t>
            </a:r>
            <a:r>
              <a:rPr lang="es-AR" b="1" dirty="0" smtClean="0"/>
              <a:t>?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714348" y="1447800"/>
            <a:ext cx="8219340" cy="4800600"/>
          </a:xfrm>
        </p:spPr>
        <p:txBody>
          <a:bodyPr/>
          <a:lstStyle/>
          <a:p>
            <a:r>
              <a:rPr lang="es-AR" dirty="0" smtClean="0"/>
              <a:t>La transparencia, la honestidad, el compromiso y la voluntad de servicio son valores fundamentales en la Atención al cliente.</a:t>
            </a:r>
          </a:p>
          <a:p>
            <a:pPr>
              <a:buNone/>
            </a:pPr>
            <a:endParaRPr lang="es-AR" dirty="0" smtClean="0"/>
          </a:p>
          <a:p>
            <a:r>
              <a:rPr lang="es-AR" dirty="0" smtClean="0"/>
              <a:t>Los equipos de Atención al cliente intervienen en pre-venta, en la venta y en post-venta.</a:t>
            </a:r>
          </a:p>
          <a:p>
            <a:endParaRPr lang="es-AR" dirty="0" smtClean="0"/>
          </a:p>
          <a:p>
            <a:r>
              <a:rPr lang="es-AR" dirty="0" smtClean="0"/>
              <a:t>En cada contacto, la escucha activa del cliente es primordial.</a:t>
            </a:r>
          </a:p>
          <a:p>
            <a:endParaRPr lang="es-AR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5786" y="274638"/>
            <a:ext cx="8147902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s-AR" b="1" dirty="0" smtClean="0"/>
              <a:t>Canales de servicio de Atención al cliente</a:t>
            </a:r>
            <a:endParaRPr lang="es-AR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32394" y="1462385"/>
            <a:ext cx="7304762" cy="4771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0034" y="274638"/>
            <a:ext cx="8433654" cy="1082660"/>
          </a:xfrm>
        </p:spPr>
        <p:txBody>
          <a:bodyPr>
            <a:normAutofit fontScale="90000"/>
          </a:bodyPr>
          <a:lstStyle/>
          <a:p>
            <a:pPr algn="ctr"/>
            <a:r>
              <a:rPr lang="es-AR" b="1" dirty="0" smtClean="0"/>
              <a:t>Canales de servicio de Atención al cliente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00034" y="1357298"/>
            <a:ext cx="8433654" cy="4891102"/>
          </a:xfrm>
        </p:spPr>
        <p:txBody>
          <a:bodyPr/>
          <a:lstStyle/>
          <a:p>
            <a:pPr>
              <a:buNone/>
            </a:pPr>
            <a:r>
              <a:rPr lang="es-AR" dirty="0" smtClean="0"/>
              <a:t>El acto de compra es hoy en día una experiencia:</a:t>
            </a:r>
          </a:p>
          <a:p>
            <a:pPr>
              <a:buNone/>
            </a:pPr>
            <a:r>
              <a:rPr lang="es-AR" dirty="0" smtClean="0"/>
              <a:t> </a:t>
            </a:r>
          </a:p>
          <a:p>
            <a:pPr>
              <a:buNone/>
            </a:pPr>
            <a:r>
              <a:rPr lang="es-AR" dirty="0" smtClean="0"/>
              <a:t>• </a:t>
            </a:r>
            <a:r>
              <a:rPr lang="es-AR" b="1" dirty="0" smtClean="0"/>
              <a:t>Móvil: </a:t>
            </a:r>
            <a:r>
              <a:rPr lang="es-AR" dirty="0" smtClean="0"/>
              <a:t>desde un dispositivo móvil en cualquier lugar y cualquier hora.</a:t>
            </a:r>
          </a:p>
          <a:p>
            <a:pPr>
              <a:buNone/>
            </a:pPr>
            <a:r>
              <a:rPr lang="es-AR" dirty="0" smtClean="0"/>
              <a:t> </a:t>
            </a:r>
          </a:p>
          <a:p>
            <a:pPr>
              <a:buNone/>
            </a:pPr>
            <a:r>
              <a:rPr lang="es-AR" b="1" dirty="0" smtClean="0"/>
              <a:t>• Social</a:t>
            </a:r>
            <a:r>
              <a:rPr lang="es-AR" dirty="0" smtClean="0"/>
              <a:t>: los clientes se informan de las opiniones publicadas para decidirse y comparten a su vez su propia opinión.</a:t>
            </a:r>
            <a:endParaRPr lang="es-AR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57224" y="274638"/>
            <a:ext cx="8076464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s-AR" b="1" dirty="0" smtClean="0"/>
              <a:t>Canales de servicio de Atención al cliente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158" y="1447800"/>
            <a:ext cx="8576530" cy="4800600"/>
          </a:xfrm>
        </p:spPr>
        <p:txBody>
          <a:bodyPr>
            <a:normAutofit/>
          </a:bodyPr>
          <a:lstStyle/>
          <a:p>
            <a:pPr marL="11113" indent="-11113">
              <a:buNone/>
            </a:pPr>
            <a:r>
              <a:rPr lang="es-AR" dirty="0" smtClean="0"/>
              <a:t>Lo cierto es que la atención al cliente es </a:t>
            </a:r>
            <a:r>
              <a:rPr lang="es-AR" b="1" dirty="0" smtClean="0"/>
              <a:t>Multicanal, </a:t>
            </a:r>
            <a:r>
              <a:rPr lang="es-AR" dirty="0" smtClean="0"/>
              <a:t>y que el canal de contacto, lo decide el cliente.</a:t>
            </a:r>
          </a:p>
          <a:p>
            <a:r>
              <a:rPr lang="es-AR" dirty="0" smtClean="0"/>
              <a:t>El </a:t>
            </a:r>
            <a:r>
              <a:rPr lang="es-AR" b="1" dirty="0" smtClean="0"/>
              <a:t>chat</a:t>
            </a:r>
            <a:r>
              <a:rPr lang="es-AR" dirty="0" smtClean="0"/>
              <a:t> se está desarrollando.</a:t>
            </a:r>
          </a:p>
          <a:p>
            <a:r>
              <a:rPr lang="es-AR" dirty="0" smtClean="0"/>
              <a:t>El </a:t>
            </a:r>
            <a:r>
              <a:rPr lang="es-AR" b="1" dirty="0" smtClean="0"/>
              <a:t>teléfono, </a:t>
            </a:r>
            <a:r>
              <a:rPr lang="es-AR" dirty="0" smtClean="0"/>
              <a:t>aunque con tendencias a reducirse, sigue de momento un canal de atención apreciado por el cliente.</a:t>
            </a:r>
          </a:p>
          <a:p>
            <a:pPr marL="596646" indent="-514350">
              <a:buFont typeface="+mj-lt"/>
              <a:buAutoNum type="alphaLcParenR"/>
            </a:pPr>
            <a:r>
              <a:rPr lang="es-AR" dirty="0" smtClean="0"/>
              <a:t>El </a:t>
            </a:r>
            <a:r>
              <a:rPr lang="es-AR" b="1" dirty="0" err="1" smtClean="0"/>
              <a:t>call</a:t>
            </a:r>
            <a:r>
              <a:rPr lang="es-AR" b="1" dirty="0" smtClean="0"/>
              <a:t>-center </a:t>
            </a:r>
            <a:r>
              <a:rPr lang="es-AR" dirty="0" smtClean="0"/>
              <a:t>se esta convirtiendo hacia el </a:t>
            </a:r>
            <a:r>
              <a:rPr lang="es-AR" dirty="0" err="1" smtClean="0"/>
              <a:t>contact</a:t>
            </a:r>
            <a:r>
              <a:rPr lang="es-AR" dirty="0" smtClean="0"/>
              <a:t>-center multicanal.</a:t>
            </a:r>
            <a:endParaRPr lang="es-AR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14348" y="0"/>
            <a:ext cx="8219340" cy="1214422"/>
          </a:xfrm>
        </p:spPr>
        <p:txBody>
          <a:bodyPr>
            <a:normAutofit fontScale="90000"/>
          </a:bodyPr>
          <a:lstStyle/>
          <a:p>
            <a:pPr algn="ctr"/>
            <a:r>
              <a:rPr lang="es-AR" b="1" dirty="0" smtClean="0"/>
              <a:t>Canales de servicio de Atención al cliente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158" y="1447800"/>
            <a:ext cx="8576530" cy="4800600"/>
          </a:xfrm>
        </p:spPr>
        <p:txBody>
          <a:bodyPr>
            <a:normAutofit fontScale="40000" lnSpcReduction="20000"/>
          </a:bodyPr>
          <a:lstStyle/>
          <a:p>
            <a:pPr marL="11113" indent="-11113" algn="ctr">
              <a:buNone/>
            </a:pPr>
            <a:r>
              <a:rPr lang="es-AR" sz="5900" dirty="0" smtClean="0"/>
              <a:t>Las plataformas de telefonía tienen aplicaciones que optimizan el nivel de servicio y su calidad. Los más comunes son:</a:t>
            </a:r>
          </a:p>
          <a:p>
            <a:pPr marL="11113" indent="-11113">
              <a:buNone/>
            </a:pPr>
            <a:endParaRPr lang="es-AR" sz="5100" dirty="0" smtClean="0"/>
          </a:p>
          <a:p>
            <a:pPr marL="11113" indent="-11113">
              <a:buNone/>
            </a:pPr>
            <a:r>
              <a:rPr lang="es-AR" sz="6300" dirty="0" smtClean="0"/>
              <a:t>• El IVR: enrutamiento de llamadas por reconocimiento de voz o pulsando la tecla adecuada, para </a:t>
            </a:r>
            <a:r>
              <a:rPr lang="es-AR" sz="6300" dirty="0" err="1" smtClean="0"/>
              <a:t>enrutar</a:t>
            </a:r>
            <a:r>
              <a:rPr lang="es-AR" sz="6300" dirty="0" smtClean="0"/>
              <a:t> la llamada al agente competente o a una respuesta de voz grabada.</a:t>
            </a:r>
          </a:p>
          <a:p>
            <a:pPr marL="11113" indent="-11113">
              <a:buNone/>
            </a:pPr>
            <a:r>
              <a:rPr lang="es-AR" sz="6300" dirty="0" smtClean="0"/>
              <a:t> </a:t>
            </a:r>
          </a:p>
          <a:p>
            <a:pPr marL="11113" indent="-11113">
              <a:buNone/>
            </a:pPr>
            <a:r>
              <a:rPr lang="es-AR" sz="6300" dirty="0" smtClean="0"/>
              <a:t>• El CTI: reconocimiento del cliente y enrutamiento de la llamada en función de su perfil o del valor asignado.</a:t>
            </a:r>
          </a:p>
          <a:p>
            <a:pPr marL="11113" indent="-11113">
              <a:buNone/>
            </a:pPr>
            <a:r>
              <a:rPr lang="es-AR" sz="6300" dirty="0" smtClean="0"/>
              <a:t> </a:t>
            </a:r>
          </a:p>
          <a:p>
            <a:pPr marL="11113" indent="-11113">
              <a:buNone/>
            </a:pPr>
            <a:r>
              <a:rPr lang="es-AR" sz="6300" dirty="0" smtClean="0"/>
              <a:t>• La encuesta automática post-llamada </a:t>
            </a:r>
          </a:p>
          <a:p>
            <a:pPr marL="11113" indent="-11113">
              <a:buNone/>
            </a:pPr>
            <a:r>
              <a:rPr lang="es-AR" sz="6300" dirty="0" smtClean="0"/>
              <a:t> </a:t>
            </a:r>
          </a:p>
          <a:p>
            <a:pPr marL="11113" indent="-11113">
              <a:buNone/>
            </a:pPr>
            <a:r>
              <a:rPr lang="es-AR" sz="6300" dirty="0" smtClean="0"/>
              <a:t>• El contestador para devolver la llamada.</a:t>
            </a:r>
          </a:p>
          <a:p>
            <a:pPr>
              <a:buNone/>
            </a:pPr>
            <a:endParaRPr lang="es-AR" sz="63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42910" y="274638"/>
            <a:ext cx="8290778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s-AR" b="1" dirty="0" smtClean="0"/>
              <a:t>Canales de servicio de Atención al cliente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785786" y="1447800"/>
            <a:ext cx="8147902" cy="4800600"/>
          </a:xfrm>
        </p:spPr>
        <p:txBody>
          <a:bodyPr>
            <a:normAutofit lnSpcReduction="10000"/>
          </a:bodyPr>
          <a:lstStyle/>
          <a:p>
            <a:r>
              <a:rPr lang="es-AR" b="1" dirty="0" smtClean="0"/>
              <a:t>El email es otro canal de contacto habitual: </a:t>
            </a:r>
            <a:r>
              <a:rPr lang="es-AR" dirty="0" smtClean="0"/>
              <a:t>Está generalmente comunicado junto a las preguntas frecuentes o a motores de búsqueda de respuesta online.</a:t>
            </a:r>
          </a:p>
          <a:p>
            <a:endParaRPr lang="es-AR" dirty="0" smtClean="0"/>
          </a:p>
          <a:p>
            <a:r>
              <a:rPr lang="es-AR" b="1" dirty="0" smtClean="0"/>
              <a:t>La autoayuda on-line </a:t>
            </a:r>
            <a:r>
              <a:rPr lang="es-AR" dirty="0" smtClean="0"/>
              <a:t>es también un canal de atención al cliente de importancia.</a:t>
            </a:r>
          </a:p>
          <a:p>
            <a:pPr>
              <a:buNone/>
            </a:pPr>
            <a:r>
              <a:rPr lang="es-AR" dirty="0" smtClean="0"/>
              <a:t>   Permite al cliente encontrar su respuesta de manera inmediata, en cualquier momento y en cualquier lugar. </a:t>
            </a:r>
            <a:endParaRPr lang="es-AR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AR" b="1" dirty="0" smtClean="0"/>
              <a:t>Canales de servicio de Atención al cliente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42910" y="1285860"/>
            <a:ext cx="8290778" cy="4800600"/>
          </a:xfrm>
        </p:spPr>
        <p:txBody>
          <a:bodyPr/>
          <a:lstStyle/>
          <a:p>
            <a:r>
              <a:rPr lang="es-AR" b="1" dirty="0" smtClean="0"/>
              <a:t>Las redes sociales </a:t>
            </a:r>
            <a:r>
              <a:rPr lang="es-AR" dirty="0" smtClean="0"/>
              <a:t>son un canal de atención al cliente en plena expansión, siendo las más usuales hoy </a:t>
            </a:r>
            <a:r>
              <a:rPr lang="es-AR" dirty="0" err="1" smtClean="0"/>
              <a:t>Facebook</a:t>
            </a:r>
            <a:r>
              <a:rPr lang="es-AR" dirty="0" smtClean="0"/>
              <a:t> y </a:t>
            </a:r>
            <a:r>
              <a:rPr lang="es-AR" dirty="0" err="1" smtClean="0"/>
              <a:t>Twitter</a:t>
            </a:r>
            <a:r>
              <a:rPr lang="es-AR" dirty="0" smtClean="0"/>
              <a:t>.</a:t>
            </a:r>
          </a:p>
          <a:p>
            <a:pPr>
              <a:buNone/>
            </a:pPr>
            <a:endParaRPr lang="es-AR" dirty="0" smtClean="0"/>
          </a:p>
          <a:p>
            <a:pPr>
              <a:buNone/>
            </a:pPr>
            <a:r>
              <a:rPr lang="es-AR" dirty="0" smtClean="0"/>
              <a:t> Es generalmente un equipo mixto Marketing / Atención al cliente que contesta a los comentarios de clientes.</a:t>
            </a:r>
          </a:p>
          <a:p>
            <a:pPr>
              <a:buNone/>
            </a:pPr>
            <a:r>
              <a:rPr lang="es-AR" dirty="0" smtClean="0"/>
              <a:t>Es fundamental contestar a todas las preguntas, y cuidar el plazo de respuesta.</a:t>
            </a:r>
          </a:p>
          <a:p>
            <a:endParaRPr lang="es-AR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io">
  <a:themeElements>
    <a:clrScheme name="Solsticio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io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io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283</TotalTime>
  <Words>833</Words>
  <Application>Microsoft Office PowerPoint</Application>
  <PresentationFormat>Presentación en pantalla (4:3)</PresentationFormat>
  <Paragraphs>80</Paragraphs>
  <Slides>21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21</vt:i4>
      </vt:variant>
    </vt:vector>
  </HeadingPairs>
  <TitlesOfParts>
    <vt:vector size="22" baseType="lpstr">
      <vt:lpstr>Solsticio</vt:lpstr>
      <vt:lpstr>COMERCIO ELECTRÓNICO</vt:lpstr>
      <vt:lpstr>La Atención al cliente ¿Cuál es el perímetro de la Atención al Cliente?</vt:lpstr>
      <vt:lpstr>¿Cuál es el perímetro de la Atención al Cliente?</vt:lpstr>
      <vt:lpstr>Canales de servicio de Atención al cliente</vt:lpstr>
      <vt:lpstr>Canales de servicio de Atención al cliente</vt:lpstr>
      <vt:lpstr>Canales de servicio de Atención al cliente</vt:lpstr>
      <vt:lpstr>Canales de servicio de Atención al cliente</vt:lpstr>
      <vt:lpstr>Canales de servicio de Atención al cliente</vt:lpstr>
      <vt:lpstr>Canales de servicio de Atención al cliente</vt:lpstr>
      <vt:lpstr>Canales de servicio de Atención al cliente</vt:lpstr>
      <vt:lpstr>Canales de servicio de Atención al cliente</vt:lpstr>
      <vt:lpstr>Canales de servicio de Atención al cliente</vt:lpstr>
      <vt:lpstr>Canales de servicio de Atención al cliente</vt:lpstr>
      <vt:lpstr>Herramientas para ayudar a los equipos de ATC</vt:lpstr>
      <vt:lpstr>Canales de servicio de Atención al cliente</vt:lpstr>
      <vt:lpstr>Decidir qué canales de atención al cliente</vt:lpstr>
      <vt:lpstr> Los indicadores de la Atención al cliente </vt:lpstr>
      <vt:lpstr>Los indicadores de la Atención al cliente</vt:lpstr>
      <vt:lpstr>Resumiendo:</vt:lpstr>
      <vt:lpstr>Resumiendo:</vt:lpstr>
      <vt:lpstr>Seguimos la próxima Clase… Gracias por su atención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Alvaro</dc:creator>
  <cp:lastModifiedBy>Usuario</cp:lastModifiedBy>
  <cp:revision>25</cp:revision>
  <dcterms:created xsi:type="dcterms:W3CDTF">2014-10-08T14:22:22Z</dcterms:created>
  <dcterms:modified xsi:type="dcterms:W3CDTF">2014-10-22T18:55:42Z</dcterms:modified>
</cp:coreProperties>
</file>