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77" r:id="rId26"/>
    <p:sldId id="281" r:id="rId27"/>
    <p:sldId id="282" r:id="rId28"/>
    <p:sldId id="283" r:id="rId29"/>
    <p:sldId id="284" r:id="rId30"/>
    <p:sldId id="285" r:id="rId31"/>
    <p:sldId id="286" r:id="rId32"/>
    <p:sldId id="287" r:id="rId33"/>
    <p:sldId id="288" r:id="rId34"/>
    <p:sldId id="289" r:id="rId35"/>
    <p:sldId id="291" r:id="rId36"/>
    <p:sldId id="292" r:id="rId37"/>
    <p:sldId id="294" r:id="rId38"/>
    <p:sldId id="299" r:id="rId39"/>
    <p:sldId id="293" r:id="rId40"/>
    <p:sldId id="296" r:id="rId41"/>
    <p:sldId id="298" r:id="rId42"/>
    <p:sldId id="297" r:id="rId43"/>
    <p:sldId id="295" r:id="rId44"/>
    <p:sldId id="300" r:id="rId45"/>
    <p:sldId id="301" r:id="rId46"/>
    <p:sldId id="302" r:id="rId47"/>
    <p:sldId id="303" r:id="rId48"/>
    <p:sldId id="307" r:id="rId49"/>
    <p:sldId id="304" r:id="rId50"/>
    <p:sldId id="305" r:id="rId51"/>
    <p:sldId id="309" r:id="rId52"/>
    <p:sldId id="308" r:id="rId53"/>
    <p:sldId id="306"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7" r:id="rId68"/>
    <p:sldId id="326" r:id="rId69"/>
    <p:sldId id="325" r:id="rId70"/>
    <p:sldId id="324" r:id="rId71"/>
    <p:sldId id="323" r:id="rId72"/>
    <p:sldId id="328" r:id="rId73"/>
    <p:sldId id="330" r:id="rId74"/>
    <p:sldId id="329" r:id="rId75"/>
    <p:sldId id="331" r:id="rId76"/>
    <p:sldId id="332" r:id="rId77"/>
    <p:sldId id="333" r:id="rId78"/>
    <p:sldId id="334" r:id="rId79"/>
    <p:sldId id="337" r:id="rId80"/>
    <p:sldId id="335" r:id="rId81"/>
    <p:sldId id="336" r:id="rId82"/>
    <p:sldId id="338" r:id="rId83"/>
    <p:sldId id="339" r:id="rId84"/>
    <p:sldId id="341" r:id="rId85"/>
    <p:sldId id="345" r:id="rId86"/>
    <p:sldId id="346" r:id="rId87"/>
    <p:sldId id="347" r:id="rId88"/>
    <p:sldId id="348" r:id="rId89"/>
    <p:sldId id="349" r:id="rId90"/>
    <p:sldId id="344" r:id="rId91"/>
    <p:sldId id="343" r:id="rId92"/>
    <p:sldId id="342" r:id="rId93"/>
    <p:sldId id="340" r:id="rId94"/>
    <p:sldId id="350" r:id="rId95"/>
    <p:sldId id="351" r:id="rId96"/>
    <p:sldId id="352" r:id="rId97"/>
    <p:sldId id="354" r:id="rId98"/>
    <p:sldId id="353" r:id="rId99"/>
    <p:sldId id="355" r:id="rId100"/>
    <p:sldId id="356" r:id="rId101"/>
    <p:sldId id="357" r:id="rId102"/>
    <p:sldId id="358" r:id="rId103"/>
    <p:sldId id="362" r:id="rId104"/>
    <p:sldId id="359" r:id="rId105"/>
    <p:sldId id="361" r:id="rId106"/>
    <p:sldId id="360" r:id="rId10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F99E85-3E8E-4BE3-A85F-D9DA3496BEBA}" type="datetimeFigureOut">
              <a:rPr lang="es-AR" smtClean="0"/>
              <a:pPr/>
              <a:t>22/10/2014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18026A-C34B-4536-A6C6-59AF27E4B27B}"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fld id="{4418026A-C34B-4536-A6C6-59AF27E4B27B}" type="slidenum">
              <a:rPr lang="es-AR" smtClean="0"/>
              <a:pPr/>
              <a:t>96</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CAE5B47-40B1-4BBC-857D-B76DE820D615}" type="datetime1">
              <a:rPr lang="es-AR" smtClean="0"/>
              <a:pPr/>
              <a:t>22/10/2014</a:t>
            </a:fld>
            <a:endParaRPr lang="es-AR"/>
          </a:p>
        </p:txBody>
      </p:sp>
      <p:sp>
        <p:nvSpPr>
          <p:cNvPr id="20" name="19 Marcador de pie de página"/>
          <p:cNvSpPr>
            <a:spLocks noGrp="1"/>
          </p:cNvSpPr>
          <p:nvPr>
            <p:ph type="ftr" sz="quarter" idx="11"/>
          </p:nvPr>
        </p:nvSpPr>
        <p:spPr/>
        <p:txBody>
          <a:bodyPr/>
          <a:lstStyle>
            <a:extLst/>
          </a:lstStyle>
          <a:p>
            <a:endParaRPr lang="es-AR"/>
          </a:p>
        </p:txBody>
      </p:sp>
      <p:sp>
        <p:nvSpPr>
          <p:cNvPr id="10" name="9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3D39D6AC-998B-4BCD-929C-D3B7AFF3D880}" type="datetime1">
              <a:rPr lang="es-AR" smtClean="0"/>
              <a:pPr/>
              <a:t>22/10/2014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61ED2DE-5D93-40F3-8A4B-04106DA7C911}" type="datetime1">
              <a:rPr lang="es-AR" smtClean="0"/>
              <a:pPr/>
              <a:t>22/10/2014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8758B95-16DB-4002-A5D7-9AE6BB916260}" type="datetime1">
              <a:rPr lang="es-AR" smtClean="0"/>
              <a:pPr/>
              <a:t>22/10/2014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EA453D3-6FF5-4602-A235-91C4DF26E55B}" type="datetime1">
              <a:rPr lang="es-AR" smtClean="0"/>
              <a:pPr/>
              <a:t>22/10/2014</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8703AC1-4A6A-45BF-9B1C-17A22F777CD8}" type="datetime1">
              <a:rPr lang="es-AR" smtClean="0"/>
              <a:pPr/>
              <a:t>22/10/2014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C5423A3-D654-4BA1-B3B6-8A05971FC20C}" type="datetime1">
              <a:rPr lang="es-AR" smtClean="0"/>
              <a:pPr/>
              <a:t>22/10/2014</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3C39DF1-9D15-4D3A-AB4F-D6B66665836C}" type="datetime1">
              <a:rPr lang="es-AR" smtClean="0"/>
              <a:pPr/>
              <a:t>22/10/2014</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A519101B-A206-4FD9-AFC5-26902773F48B}" type="datetime1">
              <a:rPr lang="es-AR" smtClean="0"/>
              <a:pPr/>
              <a:t>22/10/2014</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92036F6-B2B8-4CAC-8789-1ABF98D794B3}" type="datetime1">
              <a:rPr lang="es-AR" smtClean="0"/>
              <a:pPr/>
              <a:t>22/10/2014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E61EF2EA-C43E-4B6C-924A-EE08346C120A}" type="datetime1">
              <a:rPr lang="es-AR" smtClean="0"/>
              <a:pPr/>
              <a:t>22/10/2014</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B6FFBA24-795A-4074-B432-A96583D0BDE7}" type="slidenum">
              <a:rPr lang="es-AR" smtClean="0"/>
              <a:pPr/>
              <a:t>‹Nº›</a:t>
            </a:fld>
            <a:endParaRPr lang="es-AR"/>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3FDD40-416A-4AD0-B3E5-9A6384495AB0}" type="datetime1">
              <a:rPr lang="es-AR" smtClean="0"/>
              <a:pPr/>
              <a:t>22/10/2014</a:t>
            </a:fld>
            <a:endParaRPr lang="es-A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A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FBA24-795A-4074-B432-A96583D0BDE7}" type="slidenum">
              <a:rPr lang="es-AR" smtClean="0"/>
              <a:pPr/>
              <a:t>‹Nº›</a:t>
            </a:fld>
            <a:endParaRPr lang="es-A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pPr algn="ctr"/>
            <a:r>
              <a:rPr lang="es-AR" sz="5400" dirty="0" smtClean="0">
                <a:latin typeface="+mn-lt"/>
              </a:rPr>
              <a:t>COMERCIO ELECTRÓNICO</a:t>
            </a:r>
            <a:endParaRPr lang="es-AR" sz="5400" dirty="0">
              <a:latin typeface="+mn-lt"/>
            </a:endParaRPr>
          </a:p>
        </p:txBody>
      </p:sp>
      <p:sp>
        <p:nvSpPr>
          <p:cNvPr id="3" name="2 Subtítulo"/>
          <p:cNvSpPr>
            <a:spLocks noGrp="1"/>
          </p:cNvSpPr>
          <p:nvPr>
            <p:ph type="subTitle" idx="1"/>
          </p:nvPr>
        </p:nvSpPr>
        <p:spPr>
          <a:xfrm>
            <a:off x="1432560" y="1850064"/>
            <a:ext cx="7406640" cy="4579332"/>
          </a:xfrm>
        </p:spPr>
        <p:txBody>
          <a:bodyPr>
            <a:normAutofit/>
          </a:bodyPr>
          <a:lstStyle/>
          <a:p>
            <a:pPr algn="ctr"/>
            <a:r>
              <a:rPr lang="es-AR" sz="6000" b="1" dirty="0" smtClean="0"/>
              <a:t>2. Cómo desarrollar una tienda de comercio electrónico</a:t>
            </a:r>
            <a:endParaRPr lang="es-AR" sz="60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a:t>
            </a:fld>
            <a:endParaRPr lang="es-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Soluciones </a:t>
            </a:r>
            <a:r>
              <a:rPr lang="es-AR" b="1" dirty="0" err="1"/>
              <a:t>Opensource</a:t>
            </a:r>
            <a:endParaRPr lang="es-AR" dirty="0"/>
          </a:p>
        </p:txBody>
      </p:sp>
      <p:sp>
        <p:nvSpPr>
          <p:cNvPr id="3" name="2 Marcador de contenido"/>
          <p:cNvSpPr>
            <a:spLocks noGrp="1"/>
          </p:cNvSpPr>
          <p:nvPr>
            <p:ph idx="1"/>
          </p:nvPr>
        </p:nvSpPr>
        <p:spPr/>
        <p:txBody>
          <a:bodyPr/>
          <a:lstStyle/>
          <a:p>
            <a:r>
              <a:rPr lang="es-AR" dirty="0" smtClean="0"/>
              <a:t>O </a:t>
            </a:r>
            <a:r>
              <a:rPr lang="es-AR" dirty="0"/>
              <a:t>de Código Abierto ha dado un impulso a </a:t>
            </a:r>
            <a:r>
              <a:rPr lang="es-AR" dirty="0" smtClean="0"/>
              <a:t>las organizaciones </a:t>
            </a:r>
            <a:r>
              <a:rPr lang="es-AR" dirty="0"/>
              <a:t>por la facilidad de implantar soluciones tecnológicas </a:t>
            </a:r>
            <a:r>
              <a:rPr lang="es-AR" dirty="0" smtClean="0"/>
              <a:t>en prácticamente </a:t>
            </a:r>
            <a:r>
              <a:rPr lang="es-AR" dirty="0"/>
              <a:t>todos los ámbitos a un coste reducido</a:t>
            </a:r>
            <a:r>
              <a:rPr lang="es-AR" dirty="0" smtClean="0"/>
              <a:t>.</a:t>
            </a:r>
          </a:p>
          <a:p>
            <a:r>
              <a:rPr lang="es-AR" dirty="0"/>
              <a:t>la </a:t>
            </a:r>
            <a:r>
              <a:rPr lang="es-AR" dirty="0" smtClean="0"/>
              <a:t>ventaja es </a:t>
            </a:r>
            <a:r>
              <a:rPr lang="es-AR" dirty="0"/>
              <a:t>que el código de la tecnología es público y de uso gratuito</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a:t>
            </a:fld>
            <a:endParaRPr lang="es-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25470"/>
          </a:xfrm>
        </p:spPr>
        <p:txBody>
          <a:bodyPr>
            <a:normAutofit fontScale="90000"/>
          </a:bodyPr>
          <a:lstStyle/>
          <a:p>
            <a:pPr algn="ctr"/>
            <a:r>
              <a:rPr lang="es-AR" b="1" dirty="0" err="1" smtClean="0"/>
              <a:t>Fidelizar</a:t>
            </a:r>
            <a:endParaRPr lang="es-AR" dirty="0"/>
          </a:p>
        </p:txBody>
      </p:sp>
      <p:sp>
        <p:nvSpPr>
          <p:cNvPr id="3" name="2 Marcador de contenido"/>
          <p:cNvSpPr>
            <a:spLocks noGrp="1"/>
          </p:cNvSpPr>
          <p:nvPr>
            <p:ph idx="1"/>
          </p:nvPr>
        </p:nvSpPr>
        <p:spPr>
          <a:xfrm>
            <a:off x="285720" y="1142984"/>
            <a:ext cx="8647968" cy="5105416"/>
          </a:xfrm>
        </p:spPr>
        <p:txBody>
          <a:bodyPr>
            <a:normAutofit/>
          </a:bodyPr>
          <a:lstStyle/>
          <a:p>
            <a:pPr marL="11113" indent="-11113">
              <a:buNone/>
            </a:pPr>
            <a:r>
              <a:rPr lang="es-AR" dirty="0" smtClean="0"/>
              <a:t>Que el cliente esté satisfecho con el producto o servicio es condición necesaria pero no suficiente para conseguir su fidelización, que consiste en crear una dependencia positiva hacia nuestros productos o servicios que se sustenta básicamente en dos principios:</a:t>
            </a:r>
          </a:p>
          <a:p>
            <a:pPr marL="596646" indent="-514350">
              <a:buClrTx/>
              <a:buFont typeface="+mj-lt"/>
              <a:buAutoNum type="arabicParenR"/>
            </a:pPr>
            <a:r>
              <a:rPr lang="es-AR" dirty="0" smtClean="0"/>
              <a:t>La excelencia en nuestros productos o servicios que en una tienda </a:t>
            </a:r>
            <a:r>
              <a:rPr lang="es-AR" dirty="0" err="1" smtClean="0"/>
              <a:t>on</a:t>
            </a:r>
            <a:r>
              <a:rPr lang="es-AR" dirty="0" smtClean="0"/>
              <a:t> line consiste no sólo en tener los productos que el cliente está buscando y que estos sean de calidad.</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100</a:t>
            </a:fld>
            <a:endParaRPr lang="es-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lstStyle/>
          <a:p>
            <a:pPr algn="ctr"/>
            <a:r>
              <a:rPr lang="es-AR" b="1" dirty="0" err="1" smtClean="0"/>
              <a:t>Fidelizar</a:t>
            </a:r>
            <a:endParaRPr lang="es-AR" dirty="0"/>
          </a:p>
        </p:txBody>
      </p:sp>
      <p:sp>
        <p:nvSpPr>
          <p:cNvPr id="3" name="2 Marcador de contenido"/>
          <p:cNvSpPr>
            <a:spLocks noGrp="1"/>
          </p:cNvSpPr>
          <p:nvPr>
            <p:ph idx="1"/>
          </p:nvPr>
        </p:nvSpPr>
        <p:spPr>
          <a:xfrm>
            <a:off x="500034" y="1447800"/>
            <a:ext cx="8433654" cy="4800600"/>
          </a:xfrm>
        </p:spPr>
        <p:txBody>
          <a:bodyPr>
            <a:normAutofit lnSpcReduction="10000"/>
          </a:bodyPr>
          <a:lstStyle/>
          <a:p>
            <a:pPr marL="596646" indent="-514350">
              <a:buClrTx/>
              <a:buFont typeface="+mj-lt"/>
              <a:buAutoNum type="arabicPeriod" startAt="2"/>
            </a:pPr>
            <a:r>
              <a:rPr lang="es-AR" dirty="0" smtClean="0"/>
              <a:t>Crear en el cliente un hábito de compra</a:t>
            </a:r>
          </a:p>
          <a:p>
            <a:pPr marL="596646" indent="-514350">
              <a:buClrTx/>
              <a:buNone/>
            </a:pPr>
            <a:r>
              <a:rPr lang="es-AR" b="1" dirty="0" smtClean="0">
                <a:solidFill>
                  <a:srgbClr val="C00000"/>
                </a:solidFill>
              </a:rPr>
              <a:t>¿Cómo creamos ese hábito de compra?</a:t>
            </a:r>
          </a:p>
          <a:p>
            <a:pPr marL="85725" indent="-11113">
              <a:buNone/>
            </a:pPr>
            <a:r>
              <a:rPr lang="es-AR" b="1" dirty="0" smtClean="0"/>
              <a:t>La experiencia en comercio electrónico nos demuestra, tal como se ha comentado hasta ahora, que a un cliente no se le puede considerar “fiel” simplemente porque ha hecho una compra con gran éxito y satisfacción; es necesario “empujarle” a seguir comprando en el futuro.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101</a:t>
            </a:fld>
            <a:endParaRPr lang="es-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6908"/>
          </a:xfrm>
        </p:spPr>
        <p:txBody>
          <a:bodyPr/>
          <a:lstStyle/>
          <a:p>
            <a:pPr algn="ctr"/>
            <a:r>
              <a:rPr lang="es-AR" b="1" dirty="0" err="1" smtClean="0"/>
              <a:t>Fidelizar</a:t>
            </a:r>
            <a:endParaRPr lang="es-AR" dirty="0"/>
          </a:p>
        </p:txBody>
      </p:sp>
      <p:sp>
        <p:nvSpPr>
          <p:cNvPr id="3" name="2 Marcador de contenido"/>
          <p:cNvSpPr>
            <a:spLocks noGrp="1"/>
          </p:cNvSpPr>
          <p:nvPr>
            <p:ph idx="1"/>
          </p:nvPr>
        </p:nvSpPr>
        <p:spPr>
          <a:xfrm>
            <a:off x="642910" y="1142984"/>
            <a:ext cx="8290778" cy="5105416"/>
          </a:xfrm>
        </p:spPr>
        <p:txBody>
          <a:bodyPr>
            <a:normAutofit fontScale="85000" lnSpcReduction="20000"/>
          </a:bodyPr>
          <a:lstStyle/>
          <a:p>
            <a:pPr>
              <a:buNone/>
            </a:pPr>
            <a:r>
              <a:rPr lang="es-AR" b="1" dirty="0" smtClean="0">
                <a:solidFill>
                  <a:srgbClr val="C00000"/>
                </a:solidFill>
              </a:rPr>
              <a:t>¿Por qué es recomendable </a:t>
            </a:r>
            <a:r>
              <a:rPr lang="es-AR" b="1" dirty="0" err="1" smtClean="0">
                <a:solidFill>
                  <a:srgbClr val="C00000"/>
                </a:solidFill>
              </a:rPr>
              <a:t>fidelizar</a:t>
            </a:r>
            <a:r>
              <a:rPr lang="es-AR" b="1" dirty="0" smtClean="0">
                <a:solidFill>
                  <a:srgbClr val="C00000"/>
                </a:solidFill>
              </a:rPr>
              <a:t> a los clientes?</a:t>
            </a:r>
          </a:p>
          <a:p>
            <a:pPr>
              <a:buNone/>
            </a:pPr>
            <a:r>
              <a:rPr lang="es-AR" b="1" dirty="0" smtClean="0"/>
              <a:t>La fidelización es una práctica comercial “muy agradecida” por varios motivos:</a:t>
            </a:r>
          </a:p>
          <a:p>
            <a:pPr>
              <a:buNone/>
            </a:pPr>
            <a:r>
              <a:rPr lang="es-AR" dirty="0" smtClean="0"/>
              <a:t>• E</a:t>
            </a:r>
            <a:r>
              <a:rPr lang="es-AR" b="1" dirty="0" smtClean="0"/>
              <a:t>s mucho más barata que la captación ya </a:t>
            </a:r>
            <a:r>
              <a:rPr lang="es-AR" dirty="0" smtClean="0"/>
              <a:t>que no tendremos que remunerar a quien nos consigue el cliente (normalmente afiliados y buscadores)</a:t>
            </a:r>
          </a:p>
          <a:p>
            <a:pPr>
              <a:buNone/>
            </a:pPr>
            <a:r>
              <a:rPr lang="es-AR" dirty="0" smtClean="0"/>
              <a:t>• </a:t>
            </a:r>
            <a:r>
              <a:rPr lang="es-AR" b="1" dirty="0" smtClean="0"/>
              <a:t>Se consiguen pedidos medios más altos. En algunos casos el pedido </a:t>
            </a:r>
            <a:r>
              <a:rPr lang="es-AR" dirty="0" smtClean="0"/>
              <a:t>medio de cliente habitual duplica o triplica al del cliente que realiza un primer pedido.</a:t>
            </a:r>
          </a:p>
          <a:p>
            <a:pPr>
              <a:buNone/>
            </a:pPr>
            <a:r>
              <a:rPr lang="es-AR" dirty="0" smtClean="0"/>
              <a:t>• </a:t>
            </a:r>
            <a:r>
              <a:rPr lang="es-AR" b="1" dirty="0" smtClean="0"/>
              <a:t>Actúa de comercial gratuito. Un cliente contento y habituado a </a:t>
            </a:r>
            <a:r>
              <a:rPr lang="es-AR" dirty="0" smtClean="0"/>
              <a:t>comprar en nuestra tienda nos hará una importante labor comercial entre</a:t>
            </a:r>
          </a:p>
          <a:p>
            <a:pPr>
              <a:buNone/>
            </a:pPr>
            <a:r>
              <a:rPr lang="es-AR" dirty="0" smtClean="0"/>
              <a:t>sus familiares, amigos y conocidos.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102</a:t>
            </a:fld>
            <a:endParaRPr lang="es-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74638"/>
            <a:ext cx="8433654" cy="1143000"/>
          </a:xfrm>
        </p:spPr>
        <p:txBody>
          <a:bodyPr/>
          <a:lstStyle/>
          <a:p>
            <a:pPr algn="ctr"/>
            <a:r>
              <a:rPr lang="es-AR" b="1" dirty="0" smtClean="0"/>
              <a:t>Social Media Marketing</a:t>
            </a:r>
            <a:endParaRPr lang="es-AR" dirty="0"/>
          </a:p>
        </p:txBody>
      </p:sp>
      <p:sp>
        <p:nvSpPr>
          <p:cNvPr id="3" name="2 Marcador de contenido"/>
          <p:cNvSpPr>
            <a:spLocks noGrp="1"/>
          </p:cNvSpPr>
          <p:nvPr>
            <p:ph idx="1"/>
          </p:nvPr>
        </p:nvSpPr>
        <p:spPr>
          <a:xfrm>
            <a:off x="428596" y="1214422"/>
            <a:ext cx="8505092" cy="5214974"/>
          </a:xfrm>
        </p:spPr>
        <p:txBody>
          <a:bodyPr/>
          <a:lstStyle/>
          <a:p>
            <a:pPr>
              <a:buNone/>
            </a:pPr>
            <a:r>
              <a:rPr lang="es-AR" b="1" dirty="0" smtClean="0"/>
              <a:t>Definición de la Estrategia de Social Media</a:t>
            </a:r>
          </a:p>
          <a:p>
            <a:pPr marL="596646" indent="-514350">
              <a:buAutoNum type="alphaLcPeriod"/>
            </a:pPr>
            <a:r>
              <a:rPr lang="es-AR" b="1" dirty="0" smtClean="0"/>
              <a:t>Estrategia: ¿dónde y con qué plataformas sociales?</a:t>
            </a:r>
          </a:p>
          <a:p>
            <a:pPr marL="596646" indent="-514350">
              <a:buAutoNum type="alphaLcPeriod"/>
            </a:pPr>
            <a:r>
              <a:rPr lang="es-AR" b="1" dirty="0" smtClean="0"/>
              <a:t>Redes sociales principales para una tienda online</a:t>
            </a:r>
          </a:p>
          <a:p>
            <a:pPr marL="596646" indent="-514350">
              <a:buAutoNum type="alphaLcPeriod"/>
            </a:pPr>
            <a:r>
              <a:rPr lang="es-AR" b="1" dirty="0" smtClean="0"/>
              <a:t>Integración en la Estrategia de Marketing Online &amp; Offline</a:t>
            </a:r>
          </a:p>
          <a:p>
            <a:pPr marL="596646" indent="-514350">
              <a:buAutoNum type="alphaLcPeriod"/>
            </a:pPr>
            <a:r>
              <a:rPr lang="es-AR" b="1" dirty="0" smtClean="0"/>
              <a:t>Creación de los perfiles</a:t>
            </a:r>
          </a:p>
          <a:p>
            <a:pPr marL="596646" indent="-514350">
              <a:buAutoNum type="alphaLcPeriod"/>
            </a:pPr>
            <a:r>
              <a:rPr lang="es-AR" b="1" dirty="0" smtClean="0"/>
              <a:t>Etc.</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103</a:t>
            </a:fld>
            <a:endParaRPr lang="es-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576530" cy="796908"/>
          </a:xfrm>
        </p:spPr>
        <p:txBody>
          <a:bodyPr/>
          <a:lstStyle/>
          <a:p>
            <a:pPr algn="ctr"/>
            <a:r>
              <a:rPr lang="es-AR" b="1" dirty="0" smtClean="0"/>
              <a:t>Social Media Marketing</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104</a:t>
            </a:fld>
            <a:endParaRPr lang="es-AR"/>
          </a:p>
        </p:txBody>
      </p:sp>
      <p:pic>
        <p:nvPicPr>
          <p:cNvPr id="1026" name="Picture 2"/>
          <p:cNvPicPr>
            <a:picLocks noGrp="1" noChangeAspect="1" noChangeArrowheads="1"/>
          </p:cNvPicPr>
          <p:nvPr>
            <p:ph idx="1"/>
          </p:nvPr>
        </p:nvPicPr>
        <p:blipFill>
          <a:blip r:embed="rId2"/>
          <a:srcRect/>
          <a:stretch>
            <a:fillRect/>
          </a:stretch>
        </p:blipFill>
        <p:spPr bwMode="auto">
          <a:xfrm>
            <a:off x="1285852" y="1000108"/>
            <a:ext cx="7429552" cy="5643578"/>
          </a:xfrm>
          <a:prstGeom prst="rect">
            <a:avLst/>
          </a:prstGeom>
          <a:noFill/>
          <a:ln w="9525">
            <a:noFill/>
            <a:miter lim="800000"/>
            <a:headEnd/>
            <a:tailEnd/>
          </a:ln>
          <a:effectLst/>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274638"/>
            <a:ext cx="7862150" cy="1143000"/>
          </a:xfrm>
        </p:spPr>
        <p:txBody>
          <a:bodyPr/>
          <a:lstStyle/>
          <a:p>
            <a:pPr algn="ctr"/>
            <a:r>
              <a:rPr lang="es-AR" b="1" dirty="0" smtClean="0"/>
              <a:t>Social Media Marketing</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105</a:t>
            </a:fld>
            <a:endParaRPr lang="es-AR"/>
          </a:p>
        </p:txBody>
      </p:sp>
      <p:pic>
        <p:nvPicPr>
          <p:cNvPr id="2050" name="Picture 2"/>
          <p:cNvPicPr>
            <a:picLocks noGrp="1" noChangeAspect="1" noChangeArrowheads="1"/>
          </p:cNvPicPr>
          <p:nvPr>
            <p:ph idx="1"/>
          </p:nvPr>
        </p:nvPicPr>
        <p:blipFill>
          <a:blip r:embed="rId2"/>
          <a:srcRect/>
          <a:stretch>
            <a:fillRect/>
          </a:stretch>
        </p:blipFill>
        <p:spPr bwMode="auto">
          <a:xfrm>
            <a:off x="1142976" y="1447800"/>
            <a:ext cx="7572428" cy="5124472"/>
          </a:xfrm>
          <a:prstGeom prst="rect">
            <a:avLst/>
          </a:prstGeom>
          <a:noFill/>
          <a:ln w="9525">
            <a:noFill/>
            <a:miter lim="800000"/>
            <a:headEnd/>
            <a:tailEnd/>
          </a:ln>
          <a:effectLst/>
        </p:spPr>
      </p:pic>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576530" cy="1582726"/>
          </a:xfrm>
        </p:spPr>
        <p:txBody>
          <a:bodyPr>
            <a:normAutofit fontScale="90000"/>
          </a:bodyPr>
          <a:lstStyle/>
          <a:p>
            <a:pPr algn="ctr"/>
            <a:r>
              <a:rPr lang="es-AR" b="1" dirty="0" smtClean="0"/>
              <a:t>La Atención al cliente</a:t>
            </a:r>
            <a:br>
              <a:rPr lang="es-AR" b="1" dirty="0" smtClean="0"/>
            </a:br>
            <a:r>
              <a:rPr lang="es-AR" b="1" dirty="0" smtClean="0"/>
              <a:t>¿Cuál es el perímetro de la Atención al Cliente?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106</a:t>
            </a:fld>
            <a:endParaRPr lang="es-AR"/>
          </a:p>
        </p:txBody>
      </p:sp>
      <p:sp>
        <p:nvSpPr>
          <p:cNvPr id="5" name="4 Marcador de contenido"/>
          <p:cNvSpPr>
            <a:spLocks noGrp="1"/>
          </p:cNvSpPr>
          <p:nvPr>
            <p:ph idx="1"/>
          </p:nvPr>
        </p:nvSpPr>
        <p:spPr>
          <a:xfrm>
            <a:off x="500063" y="2214563"/>
            <a:ext cx="8434387" cy="3954929"/>
          </a:xfrm>
          <a:prstGeom prst="rect">
            <a:avLst/>
          </a:prstGeom>
        </p:spPr>
        <p:txBody>
          <a:bodyPr wrap="square">
            <a:spAutoFit/>
          </a:bodyPr>
          <a:lstStyle/>
          <a:p>
            <a:pPr>
              <a:buNone/>
            </a:pPr>
            <a:r>
              <a:rPr lang="es-AR" sz="4400" dirty="0" smtClean="0"/>
              <a:t>Y  continuamos en la siguiente clase….</a:t>
            </a:r>
          </a:p>
          <a:p>
            <a:endParaRPr lang="es-AR" sz="4400" dirty="0" smtClean="0"/>
          </a:p>
          <a:p>
            <a:pPr lvl="0">
              <a:buNone/>
            </a:pPr>
            <a:r>
              <a:rPr lang="es-AR" sz="6000" b="1" dirty="0" smtClean="0">
                <a:solidFill>
                  <a:prstClr val="black"/>
                </a:solidFill>
                <a:latin typeface="Blackadder ITC" pitchFamily="82" charset="0"/>
              </a:rPr>
              <a:t>Gracias por su atención!</a:t>
            </a:r>
          </a:p>
          <a:p>
            <a:endParaRPr lang="es-AR"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Soluciones </a:t>
            </a:r>
            <a:r>
              <a:rPr lang="es-AR" b="1" dirty="0" err="1" smtClean="0"/>
              <a:t>Opensource</a:t>
            </a:r>
            <a:endParaRPr lang="es-AR" dirty="0"/>
          </a:p>
        </p:txBody>
      </p:sp>
      <p:sp>
        <p:nvSpPr>
          <p:cNvPr id="3" name="2 Marcador de contenido"/>
          <p:cNvSpPr>
            <a:spLocks noGrp="1"/>
          </p:cNvSpPr>
          <p:nvPr>
            <p:ph idx="1"/>
          </p:nvPr>
        </p:nvSpPr>
        <p:spPr>
          <a:xfrm>
            <a:off x="457200" y="1600200"/>
            <a:ext cx="8229600" cy="4757758"/>
          </a:xfrm>
        </p:spPr>
        <p:txBody>
          <a:bodyPr>
            <a:normAutofit fontScale="92500"/>
          </a:bodyPr>
          <a:lstStyle/>
          <a:p>
            <a:r>
              <a:rPr lang="es-AR" dirty="0" smtClean="0"/>
              <a:t>Contaremos  con </a:t>
            </a:r>
            <a:r>
              <a:rPr lang="es-AR" dirty="0"/>
              <a:t>todo lo necesario </a:t>
            </a:r>
            <a:r>
              <a:rPr lang="es-AR" dirty="0" smtClean="0"/>
              <a:t>para poder </a:t>
            </a:r>
            <a:r>
              <a:rPr lang="es-AR" dirty="0"/>
              <a:t>poner en venta nuestros productos en internet. </a:t>
            </a:r>
            <a:r>
              <a:rPr lang="es-AR" dirty="0" smtClean="0"/>
              <a:t> </a:t>
            </a:r>
            <a:endParaRPr lang="es-AR" dirty="0"/>
          </a:p>
          <a:p>
            <a:r>
              <a:rPr lang="es-AR" dirty="0" smtClean="0"/>
              <a:t>Cuenta </a:t>
            </a:r>
            <a:r>
              <a:rPr lang="es-AR" dirty="0"/>
              <a:t>con </a:t>
            </a:r>
            <a:r>
              <a:rPr lang="es-AR" dirty="0">
                <a:solidFill>
                  <a:srgbClr val="0070C0"/>
                </a:solidFill>
              </a:rPr>
              <a:t>capacidad de gestionar </a:t>
            </a:r>
            <a:r>
              <a:rPr lang="es-AR" dirty="0"/>
              <a:t>un catálogo de productos, aplicar </a:t>
            </a:r>
            <a:r>
              <a:rPr lang="es-AR" dirty="0" smtClean="0"/>
              <a:t>reglas de </a:t>
            </a:r>
            <a:r>
              <a:rPr lang="es-AR" dirty="0"/>
              <a:t>promoción de productos (descuentos, códigos promocionales), gestión </a:t>
            </a:r>
            <a:r>
              <a:rPr lang="es-AR" dirty="0" smtClean="0"/>
              <a:t>de venta </a:t>
            </a:r>
            <a:r>
              <a:rPr lang="es-AR" dirty="0"/>
              <a:t>cruzada de productos, sistemas de pago, zona de gestión del usuario</a:t>
            </a:r>
            <a:r>
              <a:rPr lang="es-AR" dirty="0" smtClean="0"/>
              <a:t>, gestión </a:t>
            </a:r>
            <a:r>
              <a:rPr lang="es-AR" dirty="0"/>
              <a:t>de múltiples tiendas de forma simultánea, sistema de seguimiento </a:t>
            </a:r>
            <a:r>
              <a:rPr lang="es-AR" dirty="0" smtClean="0"/>
              <a:t>de pedidos </a:t>
            </a:r>
            <a:r>
              <a:rPr lang="es-AR" dirty="0"/>
              <a:t>y analítica de ventas por nombrar sólo algunas funcionalidades.</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11</a:t>
            </a:fld>
            <a:endParaRPr lang="es-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Soluciones </a:t>
            </a:r>
            <a:r>
              <a:rPr lang="es-AR" b="1" dirty="0" err="1" smtClean="0"/>
              <a:t>Opensource</a:t>
            </a:r>
            <a:endParaRPr lang="es-AR" dirty="0"/>
          </a:p>
        </p:txBody>
      </p:sp>
      <p:sp>
        <p:nvSpPr>
          <p:cNvPr id="3" name="2 Marcador de contenido"/>
          <p:cNvSpPr>
            <a:spLocks noGrp="1"/>
          </p:cNvSpPr>
          <p:nvPr>
            <p:ph idx="1"/>
          </p:nvPr>
        </p:nvSpPr>
        <p:spPr/>
        <p:txBody>
          <a:bodyPr>
            <a:normAutofit lnSpcReduction="10000"/>
          </a:bodyPr>
          <a:lstStyle/>
          <a:p>
            <a:r>
              <a:rPr lang="es-AR" dirty="0" smtClean="0"/>
              <a:t>Las desventajas</a:t>
            </a:r>
            <a:r>
              <a:rPr lang="es-AR" dirty="0"/>
              <a:t>, </a:t>
            </a:r>
            <a:r>
              <a:rPr lang="es-AR" dirty="0" smtClean="0"/>
              <a:t>son que siempre </a:t>
            </a:r>
            <a:r>
              <a:rPr lang="es-AR" dirty="0"/>
              <a:t>cabe la posibilidad de que ante un gran </a:t>
            </a:r>
            <a:r>
              <a:rPr lang="es-AR" dirty="0" smtClean="0"/>
              <a:t>crecimiento de </a:t>
            </a:r>
            <a:r>
              <a:rPr lang="es-AR" dirty="0"/>
              <a:t>la tienda necesitemos programaciones más específicas y </a:t>
            </a:r>
            <a:r>
              <a:rPr lang="es-AR" dirty="0" smtClean="0"/>
              <a:t>adaptadas.</a:t>
            </a:r>
            <a:endParaRPr lang="es-AR" dirty="0"/>
          </a:p>
          <a:p>
            <a:r>
              <a:rPr lang="es-AR" dirty="0" smtClean="0"/>
              <a:t>Conllevará </a:t>
            </a:r>
            <a:r>
              <a:rPr lang="es-AR" dirty="0"/>
              <a:t>el desarrollo de una programación propia, </a:t>
            </a:r>
            <a:r>
              <a:rPr lang="es-AR" dirty="0" smtClean="0"/>
              <a:t>para </a:t>
            </a:r>
            <a:r>
              <a:rPr lang="es-AR" dirty="0"/>
              <a:t>abordar los desarrollos necesarios para nuestro </a:t>
            </a:r>
            <a:r>
              <a:rPr lang="es-AR" dirty="0" smtClean="0"/>
              <a:t>negocio de acuerdo al a capacidad económica.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12</a:t>
            </a:fld>
            <a:endParaRPr lang="es-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Soluciones </a:t>
            </a:r>
            <a:r>
              <a:rPr lang="es-AR" b="1" dirty="0" err="1" smtClean="0"/>
              <a:t>Opensource</a:t>
            </a:r>
            <a:endParaRPr lang="es-AR" dirty="0"/>
          </a:p>
        </p:txBody>
      </p:sp>
      <p:sp>
        <p:nvSpPr>
          <p:cNvPr id="3" name="2 Marcador de contenido"/>
          <p:cNvSpPr>
            <a:spLocks noGrp="1"/>
          </p:cNvSpPr>
          <p:nvPr>
            <p:ph idx="1"/>
          </p:nvPr>
        </p:nvSpPr>
        <p:spPr/>
        <p:txBody>
          <a:bodyPr/>
          <a:lstStyle/>
          <a:p>
            <a:pPr marL="3175" indent="11113">
              <a:buNone/>
            </a:pPr>
            <a:r>
              <a:rPr lang="es-AR" sz="3000" dirty="0"/>
              <a:t>Entre las principales soluciones de comercio electrónico basadas en </a:t>
            </a:r>
            <a:r>
              <a:rPr lang="es-AR" sz="3000" dirty="0" smtClean="0"/>
              <a:t>Open </a:t>
            </a:r>
            <a:r>
              <a:rPr lang="es-AR" sz="3000" dirty="0" err="1" smtClean="0"/>
              <a:t>Source</a:t>
            </a:r>
            <a:r>
              <a:rPr lang="es-AR" sz="3000" dirty="0" smtClean="0"/>
              <a:t> </a:t>
            </a:r>
            <a:r>
              <a:rPr lang="es-AR" sz="3000" dirty="0"/>
              <a:t>se encuentran:</a:t>
            </a:r>
          </a:p>
          <a:p>
            <a:r>
              <a:rPr lang="es-AR" dirty="0"/>
              <a:t>www.magento.com</a:t>
            </a:r>
          </a:p>
          <a:p>
            <a:r>
              <a:rPr lang="es-AR" dirty="0"/>
              <a:t>www.prestashop.com</a:t>
            </a:r>
          </a:p>
          <a:p>
            <a:r>
              <a:rPr lang="es-AR" dirty="0"/>
              <a:t>www.zencart.com</a:t>
            </a:r>
          </a:p>
          <a:p>
            <a:r>
              <a:rPr lang="es-AR" dirty="0"/>
              <a:t>www.opencart.com</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13</a:t>
            </a:fld>
            <a:endParaRPr lang="es-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Desarrollo a medida</a:t>
            </a:r>
            <a:endParaRPr lang="es-AR" dirty="0"/>
          </a:p>
        </p:txBody>
      </p:sp>
      <p:sp>
        <p:nvSpPr>
          <p:cNvPr id="3" name="2 Marcador de contenido"/>
          <p:cNvSpPr>
            <a:spLocks noGrp="1"/>
          </p:cNvSpPr>
          <p:nvPr>
            <p:ph idx="1"/>
          </p:nvPr>
        </p:nvSpPr>
        <p:spPr/>
        <p:txBody>
          <a:bodyPr>
            <a:normAutofit fontScale="85000" lnSpcReduction="20000"/>
          </a:bodyPr>
          <a:lstStyle/>
          <a:p>
            <a:pPr marL="3175" indent="11113" algn="ctr">
              <a:buNone/>
            </a:pPr>
            <a:r>
              <a:rPr lang="es-AR" dirty="0" smtClean="0"/>
              <a:t>Conllevan </a:t>
            </a:r>
            <a:r>
              <a:rPr lang="es-AR" dirty="0"/>
              <a:t>una </a:t>
            </a:r>
            <a:r>
              <a:rPr lang="es-AR" dirty="0" smtClean="0"/>
              <a:t>programación </a:t>
            </a:r>
            <a:r>
              <a:rPr lang="es-AR" dirty="0"/>
              <a:t>desde la base</a:t>
            </a:r>
            <a:r>
              <a:rPr lang="es-AR" dirty="0" smtClean="0"/>
              <a:t>.</a:t>
            </a:r>
          </a:p>
          <a:p>
            <a:r>
              <a:rPr lang="es-AR" dirty="0"/>
              <a:t>Como principales ventajas de la programación de una tienda a </a:t>
            </a:r>
            <a:r>
              <a:rPr lang="es-AR" dirty="0" smtClean="0"/>
              <a:t>medida encontramos</a:t>
            </a:r>
            <a:r>
              <a:rPr lang="es-AR" dirty="0"/>
              <a:t>:</a:t>
            </a:r>
          </a:p>
          <a:p>
            <a:pPr>
              <a:buNone/>
            </a:pPr>
            <a:r>
              <a:rPr lang="es-AR" b="1" dirty="0"/>
              <a:t>• </a:t>
            </a:r>
            <a:r>
              <a:rPr lang="es-AR" b="1" dirty="0">
                <a:solidFill>
                  <a:srgbClr val="0070C0"/>
                </a:solidFill>
              </a:rPr>
              <a:t>Adaptación al 100% a los procesos de la empresa </a:t>
            </a:r>
            <a:r>
              <a:rPr lang="es-AR" b="1" dirty="0"/>
              <a:t>(procesos contables</a:t>
            </a:r>
            <a:r>
              <a:rPr lang="es-AR" b="1" dirty="0" smtClean="0"/>
              <a:t>, </a:t>
            </a:r>
            <a:r>
              <a:rPr lang="es-AR" dirty="0" smtClean="0"/>
              <a:t>gestión </a:t>
            </a:r>
            <a:r>
              <a:rPr lang="es-AR" dirty="0"/>
              <a:t>de proveedores, gestión de stocks y almacén…</a:t>
            </a:r>
            <a:r>
              <a:rPr lang="es-AR" dirty="0" err="1"/>
              <a:t>etc</a:t>
            </a:r>
            <a:r>
              <a:rPr lang="es-AR" dirty="0"/>
              <a:t>).</a:t>
            </a:r>
          </a:p>
          <a:p>
            <a:pPr>
              <a:buNone/>
            </a:pPr>
            <a:r>
              <a:rPr lang="es-AR" b="1" dirty="0"/>
              <a:t>• </a:t>
            </a:r>
            <a:r>
              <a:rPr lang="es-AR" b="1" dirty="0">
                <a:solidFill>
                  <a:srgbClr val="0070C0"/>
                </a:solidFill>
              </a:rPr>
              <a:t>Sin prácticamente límites de programación</a:t>
            </a:r>
            <a:r>
              <a:rPr lang="es-AR" b="1" dirty="0"/>
              <a:t>, más que los propios </a:t>
            </a:r>
            <a:r>
              <a:rPr lang="es-AR" b="1" dirty="0" smtClean="0"/>
              <a:t>que </a:t>
            </a:r>
            <a:r>
              <a:rPr lang="es-AR" dirty="0" smtClean="0"/>
              <a:t>pueda </a:t>
            </a:r>
            <a:r>
              <a:rPr lang="es-AR" dirty="0"/>
              <a:t>alcanzar el lenguaje de programación elegido.</a:t>
            </a:r>
          </a:p>
          <a:p>
            <a:pPr>
              <a:buNone/>
            </a:pPr>
            <a:r>
              <a:rPr lang="es-AR" b="1" dirty="0"/>
              <a:t>• </a:t>
            </a:r>
            <a:r>
              <a:rPr lang="es-AR" b="1" dirty="0">
                <a:solidFill>
                  <a:srgbClr val="0070C0"/>
                </a:solidFill>
              </a:rPr>
              <a:t>Independencia frente a actualizaciones de funcionalidades de terceros</a:t>
            </a:r>
            <a:r>
              <a:rPr lang="es-AR" b="1" dirty="0" smtClean="0"/>
              <a:t>, </a:t>
            </a:r>
            <a:r>
              <a:rPr lang="es-AR" dirty="0" smtClean="0"/>
              <a:t>algo </a:t>
            </a:r>
            <a:r>
              <a:rPr lang="es-AR" dirty="0"/>
              <a:t>muy común en las soluciones propietarias o </a:t>
            </a:r>
            <a:r>
              <a:rPr lang="es-AR" dirty="0" err="1"/>
              <a:t>preconfiguradas</a:t>
            </a:r>
            <a:r>
              <a:rPr lang="es-AR" dirty="0"/>
              <a:t>.</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14</a:t>
            </a:fld>
            <a:endParaRPr lang="es-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274638"/>
            <a:ext cx="8005026" cy="1143000"/>
          </a:xfrm>
        </p:spPr>
        <p:txBody>
          <a:bodyPr>
            <a:normAutofit fontScale="90000"/>
          </a:bodyPr>
          <a:lstStyle/>
          <a:p>
            <a:pPr algn="ctr"/>
            <a:r>
              <a:rPr lang="es-AR" b="1" dirty="0" smtClean="0"/>
              <a:t>2.3. Elementos </a:t>
            </a:r>
            <a:r>
              <a:rPr lang="es-AR" b="1" dirty="0"/>
              <a:t>de una tienda online</a:t>
            </a:r>
            <a:endParaRPr lang="es-AR" dirty="0"/>
          </a:p>
        </p:txBody>
      </p:sp>
      <p:sp>
        <p:nvSpPr>
          <p:cNvPr id="3" name="2 Marcador de contenido"/>
          <p:cNvSpPr>
            <a:spLocks noGrp="1"/>
          </p:cNvSpPr>
          <p:nvPr>
            <p:ph idx="1"/>
          </p:nvPr>
        </p:nvSpPr>
        <p:spPr/>
        <p:txBody>
          <a:bodyPr>
            <a:normAutofit fontScale="77500" lnSpcReduction="20000"/>
          </a:bodyPr>
          <a:lstStyle/>
          <a:p>
            <a:pPr>
              <a:buNone/>
            </a:pPr>
            <a:r>
              <a:rPr lang="es-AR" dirty="0" smtClean="0"/>
              <a:t>En la creación </a:t>
            </a:r>
            <a:r>
              <a:rPr lang="es-AR" dirty="0"/>
              <a:t>de </a:t>
            </a:r>
            <a:r>
              <a:rPr lang="es-AR" dirty="0" smtClean="0"/>
              <a:t>una Tienda </a:t>
            </a:r>
            <a:r>
              <a:rPr lang="es-AR" dirty="0"/>
              <a:t>Online, debemos tener muy claro cuál es nuestro público objetivo </a:t>
            </a:r>
            <a:r>
              <a:rPr lang="es-AR" dirty="0" smtClean="0"/>
              <a:t>y qué </a:t>
            </a:r>
            <a:r>
              <a:rPr lang="es-AR" dirty="0"/>
              <a:t>queremos transmitirle.</a:t>
            </a:r>
          </a:p>
          <a:p>
            <a:r>
              <a:rPr lang="es-AR" dirty="0"/>
              <a:t>Debemos buscar la sencillez, un buen catálogo de productos y contenidos</a:t>
            </a:r>
            <a:r>
              <a:rPr lang="es-AR" dirty="0" smtClean="0"/>
              <a:t>, así </a:t>
            </a:r>
            <a:r>
              <a:rPr lang="es-AR" dirty="0"/>
              <a:t>como la búsqueda de relaciones con otras Webs para </a:t>
            </a:r>
            <a:r>
              <a:rPr lang="es-AR" dirty="0" smtClean="0"/>
              <a:t>conseguir notoriedad </a:t>
            </a:r>
            <a:r>
              <a:rPr lang="es-AR" dirty="0"/>
              <a:t>en Internet.</a:t>
            </a:r>
          </a:p>
          <a:p>
            <a:r>
              <a:rPr lang="es-AR" dirty="0"/>
              <a:t>Pero ante todo, cuando realizamos una Tienda Online, debemos tener en </a:t>
            </a:r>
            <a:r>
              <a:rPr lang="es-AR" dirty="0" smtClean="0"/>
              <a:t>cuenta que </a:t>
            </a:r>
            <a:r>
              <a:rPr lang="es-AR" dirty="0"/>
              <a:t>los elementos que la conforman deben sustentarse en </a:t>
            </a:r>
            <a:r>
              <a:rPr lang="es-AR" dirty="0">
                <a:solidFill>
                  <a:srgbClr val="0070C0"/>
                </a:solidFill>
              </a:rPr>
              <a:t>3 pilares clave</a:t>
            </a:r>
            <a:r>
              <a:rPr lang="es-AR" dirty="0"/>
              <a:t>:</a:t>
            </a:r>
          </a:p>
          <a:p>
            <a:pPr>
              <a:buNone/>
            </a:pPr>
            <a:r>
              <a:rPr lang="es-AR" b="1" dirty="0"/>
              <a:t>• Diseño.</a:t>
            </a:r>
          </a:p>
          <a:p>
            <a:pPr>
              <a:buNone/>
            </a:pPr>
            <a:r>
              <a:rPr lang="es-AR" b="1" dirty="0"/>
              <a:t>• Usabilidad.</a:t>
            </a:r>
          </a:p>
          <a:p>
            <a:pPr>
              <a:buNone/>
            </a:pPr>
            <a:r>
              <a:rPr lang="es-AR" b="1" dirty="0"/>
              <a:t>• Accesibilidad.</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15</a:t>
            </a:fld>
            <a:endParaRPr lang="es-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274638"/>
            <a:ext cx="8005026" cy="1143000"/>
          </a:xfrm>
        </p:spPr>
        <p:txBody>
          <a:bodyPr>
            <a:normAutofit fontScale="90000"/>
          </a:bodyPr>
          <a:lstStyle/>
          <a:p>
            <a:pPr algn="ctr"/>
            <a:r>
              <a:rPr lang="es-AR" b="1" dirty="0" smtClean="0"/>
              <a:t>2.3. Elementos de una tienda online</a:t>
            </a:r>
            <a:endParaRPr lang="es-AR" dirty="0"/>
          </a:p>
        </p:txBody>
      </p:sp>
      <p:sp>
        <p:nvSpPr>
          <p:cNvPr id="3" name="2 Marcador de contenido"/>
          <p:cNvSpPr>
            <a:spLocks noGrp="1"/>
          </p:cNvSpPr>
          <p:nvPr>
            <p:ph idx="1"/>
          </p:nvPr>
        </p:nvSpPr>
        <p:spPr/>
        <p:txBody>
          <a:bodyPr>
            <a:normAutofit fontScale="85000" lnSpcReduction="20000"/>
          </a:bodyPr>
          <a:lstStyle/>
          <a:p>
            <a:pPr>
              <a:buNone/>
            </a:pPr>
            <a:r>
              <a:rPr lang="es-AR" dirty="0"/>
              <a:t>1. Diseño</a:t>
            </a:r>
          </a:p>
          <a:p>
            <a:pPr>
              <a:buNone/>
            </a:pPr>
            <a:r>
              <a:rPr lang="es-AR" dirty="0" smtClean="0"/>
              <a:t>Es un </a:t>
            </a:r>
            <a:r>
              <a:rPr lang="es-AR" dirty="0"/>
              <a:t>factor crucial. Debe ser </a:t>
            </a:r>
            <a:r>
              <a:rPr lang="es-AR" b="1" dirty="0"/>
              <a:t>intuitivo y </a:t>
            </a:r>
            <a:r>
              <a:rPr lang="es-AR" b="1" dirty="0" smtClean="0"/>
              <a:t>accesible:</a:t>
            </a:r>
            <a:endParaRPr lang="es-AR" dirty="0"/>
          </a:p>
          <a:p>
            <a:pPr>
              <a:buNone/>
            </a:pPr>
            <a:r>
              <a:rPr lang="es-AR" dirty="0"/>
              <a:t>• La tienda online debe estar </a:t>
            </a:r>
            <a:r>
              <a:rPr lang="es-AR" b="1" dirty="0"/>
              <a:t>decorada con los propios contenidos de </a:t>
            </a:r>
            <a:r>
              <a:rPr lang="es-AR" b="1" dirty="0" smtClean="0"/>
              <a:t>tal </a:t>
            </a:r>
            <a:r>
              <a:rPr lang="es-AR" dirty="0" smtClean="0"/>
              <a:t>manera </a:t>
            </a:r>
            <a:r>
              <a:rPr lang="es-AR" dirty="0"/>
              <a:t>que los productos sean los que destaquen por encima del diseño</a:t>
            </a:r>
            <a:r>
              <a:rPr lang="es-AR" dirty="0" smtClean="0"/>
              <a:t>.</a:t>
            </a:r>
          </a:p>
          <a:p>
            <a:pPr>
              <a:buNone/>
            </a:pPr>
            <a:r>
              <a:rPr lang="es-AR" dirty="0" smtClean="0"/>
              <a:t>• </a:t>
            </a:r>
            <a:r>
              <a:rPr lang="es-AR" dirty="0"/>
              <a:t>Combinar colores para crear una </a:t>
            </a:r>
            <a:r>
              <a:rPr lang="es-AR" b="1" dirty="0"/>
              <a:t>visión cálida y agradable</a:t>
            </a:r>
            <a:r>
              <a:rPr lang="es-AR" b="1" dirty="0" smtClean="0"/>
              <a:t>.</a:t>
            </a:r>
          </a:p>
          <a:p>
            <a:pPr>
              <a:buNone/>
            </a:pPr>
            <a:r>
              <a:rPr lang="es-AR" dirty="0" smtClean="0"/>
              <a:t>• </a:t>
            </a:r>
            <a:r>
              <a:rPr lang="es-AR" dirty="0"/>
              <a:t>Los </a:t>
            </a:r>
            <a:r>
              <a:rPr lang="es-AR" b="1" dirty="0"/>
              <a:t>menús de navegación de las diferentes páginas que conforman </a:t>
            </a:r>
            <a:r>
              <a:rPr lang="es-AR" b="1" dirty="0" smtClean="0"/>
              <a:t>la </a:t>
            </a:r>
            <a:r>
              <a:rPr lang="es-AR" dirty="0" smtClean="0"/>
              <a:t>tienda </a:t>
            </a:r>
            <a:r>
              <a:rPr lang="es-AR" dirty="0"/>
              <a:t>online deben seguir un orden establecido, así conseguimos </a:t>
            </a:r>
            <a:r>
              <a:rPr lang="es-AR" dirty="0" smtClean="0"/>
              <a:t>no despistar </a:t>
            </a:r>
            <a:r>
              <a:rPr lang="es-AR" dirty="0"/>
              <a:t>al usuario.</a:t>
            </a:r>
          </a:p>
          <a:p>
            <a:pPr>
              <a:buNone/>
            </a:pP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16</a:t>
            </a:fld>
            <a:endParaRPr lang="es-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2.3. Elementos de una tienda online</a:t>
            </a:r>
            <a:endParaRPr lang="es-AR" dirty="0"/>
          </a:p>
        </p:txBody>
      </p:sp>
      <p:sp>
        <p:nvSpPr>
          <p:cNvPr id="3" name="2 Marcador de contenido"/>
          <p:cNvSpPr>
            <a:spLocks noGrp="1"/>
          </p:cNvSpPr>
          <p:nvPr>
            <p:ph idx="1"/>
          </p:nvPr>
        </p:nvSpPr>
        <p:spPr>
          <a:xfrm>
            <a:off x="857224" y="1447800"/>
            <a:ext cx="8076464" cy="5124472"/>
          </a:xfrm>
        </p:spPr>
        <p:txBody>
          <a:bodyPr>
            <a:normAutofit/>
          </a:bodyPr>
          <a:lstStyle/>
          <a:p>
            <a:pPr marL="3175" indent="11113">
              <a:buNone/>
            </a:pPr>
            <a:r>
              <a:rPr lang="es-AR" dirty="0" smtClean="0"/>
              <a:t>• Disponer de un diseño orientado a la </a:t>
            </a:r>
            <a:r>
              <a:rPr lang="es-AR" b="1" dirty="0" smtClean="0">
                <a:solidFill>
                  <a:srgbClr val="0070C0"/>
                </a:solidFill>
              </a:rPr>
              <a:t>optimización de buscadores</a:t>
            </a:r>
            <a:r>
              <a:rPr lang="es-AR" b="1" dirty="0" smtClean="0"/>
              <a:t>: la </a:t>
            </a:r>
            <a:r>
              <a:rPr lang="es-AR" dirty="0" smtClean="0"/>
              <a:t>tienda online debe tener el contenido de forma que los buscadores puedan localizarnos. Es importante saber, que el </a:t>
            </a:r>
            <a:r>
              <a:rPr lang="es-AR" b="1" dirty="0" smtClean="0">
                <a:solidFill>
                  <a:srgbClr val="0070C0"/>
                </a:solidFill>
              </a:rPr>
              <a:t>74% de las visitas medias a </a:t>
            </a:r>
            <a:r>
              <a:rPr lang="es-AR" b="1" dirty="0" smtClean="0">
                <a:solidFill>
                  <a:srgbClr val="0070C0"/>
                </a:solidFill>
              </a:rPr>
              <a:t>las tiendas </a:t>
            </a:r>
            <a:r>
              <a:rPr lang="es-AR" b="1" dirty="0" smtClean="0">
                <a:solidFill>
                  <a:srgbClr val="0070C0"/>
                </a:solidFill>
              </a:rPr>
              <a:t>online provienen de buscadores</a:t>
            </a:r>
            <a:r>
              <a:rPr lang="es-AR" b="1" dirty="0" smtClean="0"/>
              <a:t>, </a:t>
            </a:r>
            <a:r>
              <a:rPr lang="es-AR" dirty="0" smtClean="0"/>
              <a:t>por lo que tener una buena indexación en estos será absolutamente crucial.</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17</a:t>
            </a:fld>
            <a:endParaRPr lang="es-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274638"/>
            <a:ext cx="7933588" cy="1143000"/>
          </a:xfrm>
        </p:spPr>
        <p:txBody>
          <a:bodyPr>
            <a:normAutofit fontScale="90000"/>
          </a:bodyPr>
          <a:lstStyle/>
          <a:p>
            <a:r>
              <a:rPr lang="es-AR" b="1" dirty="0" smtClean="0"/>
              <a:t>2.3 .Elementos de una tienda online</a:t>
            </a:r>
            <a:endParaRPr lang="es-AR" dirty="0"/>
          </a:p>
        </p:txBody>
      </p:sp>
      <p:sp>
        <p:nvSpPr>
          <p:cNvPr id="3" name="2 Marcador de contenido"/>
          <p:cNvSpPr>
            <a:spLocks noGrp="1"/>
          </p:cNvSpPr>
          <p:nvPr>
            <p:ph idx="1"/>
          </p:nvPr>
        </p:nvSpPr>
        <p:spPr>
          <a:xfrm>
            <a:off x="457200" y="1600200"/>
            <a:ext cx="8229600" cy="5043510"/>
          </a:xfrm>
        </p:spPr>
        <p:txBody>
          <a:bodyPr>
            <a:normAutofit fontScale="47500" lnSpcReduction="20000"/>
          </a:bodyPr>
          <a:lstStyle/>
          <a:p>
            <a:pPr>
              <a:buNone/>
            </a:pPr>
            <a:r>
              <a:rPr lang="es-AR" sz="6700" dirty="0"/>
              <a:t>2. </a:t>
            </a:r>
            <a:r>
              <a:rPr lang="es-AR" sz="5900" dirty="0" smtClean="0"/>
              <a:t>Usabilidad: Una </a:t>
            </a:r>
            <a:r>
              <a:rPr lang="es-AR" sz="5900" dirty="0"/>
              <a:t>página Web es “usable” cuando muestra todo el </a:t>
            </a:r>
            <a:r>
              <a:rPr lang="es-AR" sz="5900" dirty="0" smtClean="0"/>
              <a:t>contenido de </a:t>
            </a:r>
            <a:r>
              <a:rPr lang="es-AR" sz="5900" dirty="0"/>
              <a:t>una forma clara y sencilla de entender por el usuario, favoreciendo </a:t>
            </a:r>
            <a:r>
              <a:rPr lang="es-AR" sz="5900" dirty="0" smtClean="0"/>
              <a:t>la compra </a:t>
            </a:r>
            <a:r>
              <a:rPr lang="es-AR" sz="5900" dirty="0"/>
              <a:t>y consiguiendo la satisfacción del usuario en su experiencia </a:t>
            </a:r>
            <a:r>
              <a:rPr lang="es-AR" sz="5900" dirty="0" smtClean="0"/>
              <a:t>de navegación</a:t>
            </a:r>
            <a:r>
              <a:rPr lang="es-AR" sz="5900" dirty="0"/>
              <a:t>.</a:t>
            </a:r>
          </a:p>
          <a:p>
            <a:pPr>
              <a:buNone/>
            </a:pPr>
            <a:r>
              <a:rPr lang="es-AR" sz="5900" dirty="0"/>
              <a:t>• El </a:t>
            </a:r>
            <a:r>
              <a:rPr lang="es-AR" sz="5900" b="1" dirty="0"/>
              <a:t>catálogo de productos debe estar visible desde el primer momento.</a:t>
            </a:r>
          </a:p>
          <a:p>
            <a:pPr>
              <a:buNone/>
            </a:pPr>
            <a:r>
              <a:rPr lang="es-AR" sz="5900" dirty="0"/>
              <a:t>• Fácil </a:t>
            </a:r>
            <a:r>
              <a:rPr lang="es-AR" sz="5900" b="1" dirty="0"/>
              <a:t>acceso a los productos mediante una clara navegación </a:t>
            </a:r>
            <a:r>
              <a:rPr lang="es-AR" sz="5900" b="1" dirty="0" smtClean="0"/>
              <a:t>por </a:t>
            </a:r>
            <a:r>
              <a:rPr lang="es-AR" sz="5900" dirty="0" smtClean="0"/>
              <a:t>categorías </a:t>
            </a:r>
            <a:r>
              <a:rPr lang="es-AR" sz="5900" dirty="0"/>
              <a:t>y </a:t>
            </a:r>
            <a:r>
              <a:rPr lang="es-AR" sz="5900" dirty="0" err="1"/>
              <a:t>subcategorías</a:t>
            </a:r>
            <a:r>
              <a:rPr lang="es-AR" sz="5900" dirty="0"/>
              <a:t>.</a:t>
            </a:r>
          </a:p>
          <a:p>
            <a:pPr>
              <a:buNone/>
            </a:pPr>
            <a:r>
              <a:rPr lang="es-AR" sz="5900" dirty="0"/>
              <a:t>• El </a:t>
            </a:r>
            <a:r>
              <a:rPr lang="es-AR" sz="5900" b="1" dirty="0"/>
              <a:t>carrito de la compra siempre debe estar visible</a:t>
            </a:r>
            <a:r>
              <a:rPr lang="es-AR" sz="5900" b="1" dirty="0" smtClean="0"/>
              <a:t>. </a:t>
            </a:r>
            <a:endParaRPr lang="es-AR" sz="5900" b="1"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18</a:t>
            </a:fld>
            <a:endParaRPr lang="es-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Elementos de una tienda online</a:t>
            </a:r>
            <a:endParaRPr lang="es-AR" dirty="0"/>
          </a:p>
        </p:txBody>
      </p:sp>
      <p:sp>
        <p:nvSpPr>
          <p:cNvPr id="3" name="2 Marcador de contenido"/>
          <p:cNvSpPr>
            <a:spLocks noGrp="1"/>
          </p:cNvSpPr>
          <p:nvPr>
            <p:ph idx="1"/>
          </p:nvPr>
        </p:nvSpPr>
        <p:spPr/>
        <p:txBody>
          <a:bodyPr>
            <a:normAutofit lnSpcReduction="10000"/>
          </a:bodyPr>
          <a:lstStyle/>
          <a:p>
            <a:pPr>
              <a:buNone/>
            </a:pPr>
            <a:r>
              <a:rPr lang="es-AR" dirty="0" smtClean="0"/>
              <a:t>• El </a:t>
            </a:r>
            <a:r>
              <a:rPr lang="es-AR" b="1" dirty="0" smtClean="0"/>
              <a:t>Proceso de la compra debe estar enfocado al producto de una forma </a:t>
            </a:r>
            <a:r>
              <a:rPr lang="es-AR" dirty="0" smtClean="0"/>
              <a:t>clara y rápida. A su vez debe ser fácil y rápido para tratar de finalizar el mayor número de ventas posible.</a:t>
            </a:r>
          </a:p>
          <a:p>
            <a:pPr>
              <a:buNone/>
            </a:pPr>
            <a:r>
              <a:rPr lang="es-AR" dirty="0" smtClean="0"/>
              <a:t>• Disponer de un </a:t>
            </a:r>
            <a:r>
              <a:rPr lang="es-AR" b="1" dirty="0" smtClean="0"/>
              <a:t>potente buscador que nos ofrezca la posibilidad de </a:t>
            </a:r>
            <a:r>
              <a:rPr lang="es-AR" dirty="0" smtClean="0"/>
              <a:t>acceder a nuestro catálogo de producto por distintos criterios (precio, fecha, orden alfabético…).</a:t>
            </a:r>
          </a:p>
          <a:p>
            <a:pPr>
              <a:buNone/>
            </a:pP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19</a:t>
            </a:fld>
            <a:endParaRPr lang="es-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2.1. Introducción</a:t>
            </a:r>
            <a:br>
              <a:rPr lang="es-AR" b="1" dirty="0" smtClean="0"/>
            </a:br>
            <a:r>
              <a:rPr lang="es-AR" b="1" dirty="0" smtClean="0"/>
              <a:t>Selección </a:t>
            </a:r>
            <a:r>
              <a:rPr lang="es-AR" b="1" dirty="0"/>
              <a:t>de la tecnología</a:t>
            </a:r>
            <a:endParaRPr lang="es-AR" dirty="0"/>
          </a:p>
        </p:txBody>
      </p:sp>
      <p:sp>
        <p:nvSpPr>
          <p:cNvPr id="3" name="2 Marcador de contenido"/>
          <p:cNvSpPr>
            <a:spLocks noGrp="1"/>
          </p:cNvSpPr>
          <p:nvPr>
            <p:ph idx="1"/>
          </p:nvPr>
        </p:nvSpPr>
        <p:spPr/>
        <p:txBody>
          <a:bodyPr>
            <a:normAutofit/>
          </a:bodyPr>
          <a:lstStyle/>
          <a:p>
            <a:pPr marL="3175" indent="11113" algn="just">
              <a:buNone/>
            </a:pPr>
            <a:endParaRPr lang="es-AR" sz="4000" dirty="0" smtClean="0"/>
          </a:p>
          <a:p>
            <a:pPr marL="3175" indent="11113" algn="just">
              <a:buNone/>
            </a:pPr>
            <a:r>
              <a:rPr lang="es-AR" sz="4000" dirty="0" smtClean="0"/>
              <a:t>Será </a:t>
            </a:r>
            <a:r>
              <a:rPr lang="es-AR" sz="4000" dirty="0"/>
              <a:t>un condicionante del crecimiento </a:t>
            </a:r>
            <a:r>
              <a:rPr lang="es-AR" sz="4000" dirty="0" smtClean="0"/>
              <a:t>y </a:t>
            </a:r>
            <a:r>
              <a:rPr lang="es-AR" sz="4000" dirty="0"/>
              <a:t>es necesario realizar una </a:t>
            </a:r>
            <a:r>
              <a:rPr lang="es-AR" sz="4000" dirty="0" smtClean="0"/>
              <a:t>ejercicio de </a:t>
            </a:r>
            <a:r>
              <a:rPr lang="es-AR" sz="4000" dirty="0"/>
              <a:t>análisis de hasta dónde queremos llegar en la venta en internet</a:t>
            </a:r>
            <a:r>
              <a:rPr lang="es-AR" sz="4000" dirty="0" smtClean="0"/>
              <a:t>.</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a:t>
            </a:fld>
            <a:endParaRPr lang="es-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Elementos de una tienda online</a:t>
            </a:r>
            <a:endParaRPr lang="es-AR" dirty="0"/>
          </a:p>
        </p:txBody>
      </p:sp>
      <p:sp>
        <p:nvSpPr>
          <p:cNvPr id="3" name="2 Marcador de contenido"/>
          <p:cNvSpPr>
            <a:spLocks noGrp="1"/>
          </p:cNvSpPr>
          <p:nvPr>
            <p:ph idx="1"/>
          </p:nvPr>
        </p:nvSpPr>
        <p:spPr/>
        <p:txBody>
          <a:bodyPr/>
          <a:lstStyle/>
          <a:p>
            <a:r>
              <a:rPr lang="es-AR" b="1" dirty="0"/>
              <a:t>Facilitar el acceso a apartados de servicio de la tienda </a:t>
            </a:r>
            <a:r>
              <a:rPr lang="es-AR" b="1" dirty="0" smtClean="0"/>
              <a:t>como Información </a:t>
            </a:r>
            <a:r>
              <a:rPr lang="es-AR" b="1" dirty="0"/>
              <a:t>de contacto, forma de comprar, condiciones</a:t>
            </a:r>
          </a:p>
          <a:p>
            <a:r>
              <a:rPr lang="es-AR" b="1" dirty="0"/>
              <a:t>generales, </a:t>
            </a:r>
            <a:r>
              <a:rPr lang="es-AR" b="1" dirty="0" err="1"/>
              <a:t>etc</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20</a:t>
            </a:fld>
            <a:endParaRPr lang="es-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normAutofit fontScale="90000"/>
          </a:bodyPr>
          <a:lstStyle/>
          <a:p>
            <a:r>
              <a:rPr lang="es-AR" b="1" dirty="0" smtClean="0"/>
              <a:t>Elementos de una tienda online</a:t>
            </a:r>
            <a:endParaRPr lang="es-AR" dirty="0"/>
          </a:p>
        </p:txBody>
      </p:sp>
      <p:sp>
        <p:nvSpPr>
          <p:cNvPr id="3" name="2 Marcador de contenido"/>
          <p:cNvSpPr>
            <a:spLocks noGrp="1"/>
          </p:cNvSpPr>
          <p:nvPr>
            <p:ph idx="1"/>
          </p:nvPr>
        </p:nvSpPr>
        <p:spPr>
          <a:xfrm>
            <a:off x="457200" y="1071546"/>
            <a:ext cx="8472518" cy="5572164"/>
          </a:xfrm>
        </p:spPr>
        <p:txBody>
          <a:bodyPr>
            <a:normAutofit fontScale="70000" lnSpcReduction="20000"/>
          </a:bodyPr>
          <a:lstStyle/>
          <a:p>
            <a:pPr>
              <a:buNone/>
            </a:pPr>
            <a:r>
              <a:rPr lang="es-AR" dirty="0"/>
              <a:t>3. Accesibilidad</a:t>
            </a:r>
          </a:p>
          <a:p>
            <a:pPr>
              <a:buNone/>
            </a:pPr>
            <a:r>
              <a:rPr lang="es-AR" dirty="0"/>
              <a:t>Una tienda online es accesible si sus productos, contenidos y </a:t>
            </a:r>
            <a:r>
              <a:rPr lang="es-AR" dirty="0" smtClean="0"/>
              <a:t>servicios pueden </a:t>
            </a:r>
            <a:r>
              <a:rPr lang="es-AR" dirty="0"/>
              <a:t>ser accedidos por el mayor número posible de personas. </a:t>
            </a:r>
          </a:p>
          <a:p>
            <a:pPr>
              <a:buNone/>
            </a:pPr>
            <a:r>
              <a:rPr lang="es-AR" dirty="0" smtClean="0"/>
              <a:t> Recomendaciones</a:t>
            </a:r>
            <a:r>
              <a:rPr lang="es-AR" dirty="0"/>
              <a:t>:</a:t>
            </a:r>
          </a:p>
          <a:p>
            <a:pPr>
              <a:buNone/>
            </a:pPr>
            <a:r>
              <a:rPr lang="es-AR" dirty="0"/>
              <a:t>• El </a:t>
            </a:r>
            <a:r>
              <a:rPr lang="es-AR" b="1" dirty="0">
                <a:solidFill>
                  <a:srgbClr val="7030A0"/>
                </a:solidFill>
              </a:rPr>
              <a:t>catálogo de productos</a:t>
            </a:r>
            <a:r>
              <a:rPr lang="es-AR" b="1" dirty="0"/>
              <a:t> debe ser accesible por categorías </a:t>
            </a:r>
            <a:r>
              <a:rPr lang="es-AR" b="1" dirty="0" smtClean="0"/>
              <a:t>y </a:t>
            </a:r>
            <a:r>
              <a:rPr lang="es-AR" dirty="0" smtClean="0"/>
              <a:t>escaparates   comerciales</a:t>
            </a:r>
            <a:r>
              <a:rPr lang="es-AR" dirty="0"/>
              <a:t>. </a:t>
            </a:r>
            <a:r>
              <a:rPr lang="es-AR" dirty="0" smtClean="0"/>
              <a:t>Correcta </a:t>
            </a:r>
            <a:r>
              <a:rPr lang="es-AR" dirty="0"/>
              <a:t>clasificación </a:t>
            </a:r>
            <a:r>
              <a:rPr lang="es-AR" dirty="0" smtClean="0"/>
              <a:t>de productos </a:t>
            </a:r>
            <a:r>
              <a:rPr lang="es-AR" dirty="0"/>
              <a:t>utilizando categorías como novedades, productos </a:t>
            </a:r>
            <a:r>
              <a:rPr lang="es-AR" dirty="0" smtClean="0"/>
              <a:t>más vendidos</a:t>
            </a:r>
            <a:r>
              <a:rPr lang="es-AR" dirty="0"/>
              <a:t>, productos en oferta, etc.</a:t>
            </a:r>
          </a:p>
          <a:p>
            <a:pPr>
              <a:buNone/>
            </a:pPr>
            <a:r>
              <a:rPr lang="es-AR" dirty="0"/>
              <a:t>• Es también deseable mostrar </a:t>
            </a:r>
            <a:r>
              <a:rPr lang="es-AR" b="1" dirty="0">
                <a:solidFill>
                  <a:srgbClr val="7030A0"/>
                </a:solidFill>
              </a:rPr>
              <a:t>productos destacados con un diseño</a:t>
            </a:r>
          </a:p>
          <a:p>
            <a:pPr>
              <a:buNone/>
            </a:pPr>
            <a:r>
              <a:rPr lang="es-AR" dirty="0"/>
              <a:t>algo distinto al resto de productos en especial si queremos promocionar</a:t>
            </a:r>
          </a:p>
          <a:p>
            <a:pPr>
              <a:buNone/>
            </a:pPr>
            <a:r>
              <a:rPr lang="es-AR" dirty="0"/>
              <a:t>la venta de un producto determinado.</a:t>
            </a:r>
          </a:p>
          <a:p>
            <a:pPr>
              <a:buNone/>
            </a:pPr>
            <a:r>
              <a:rPr lang="es-AR" dirty="0"/>
              <a:t>• En todos los casos </a:t>
            </a:r>
            <a:r>
              <a:rPr lang="es-AR" dirty="0" smtClean="0"/>
              <a:t>, escoger </a:t>
            </a:r>
            <a:r>
              <a:rPr lang="es-AR" dirty="0"/>
              <a:t>el </a:t>
            </a:r>
            <a:r>
              <a:rPr lang="es-AR" b="1" dirty="0">
                <a:solidFill>
                  <a:srgbClr val="7030A0"/>
                </a:solidFill>
              </a:rPr>
              <a:t>tamaño del texto </a:t>
            </a:r>
            <a:r>
              <a:rPr lang="es-AR" b="1" dirty="0" smtClean="0">
                <a:solidFill>
                  <a:srgbClr val="7030A0"/>
                </a:solidFill>
              </a:rPr>
              <a:t>óptimo </a:t>
            </a:r>
            <a:r>
              <a:rPr lang="es-AR" dirty="0" smtClean="0"/>
              <a:t>y </a:t>
            </a:r>
            <a:r>
              <a:rPr lang="es-AR" dirty="0"/>
              <a:t>destacando aquella información más relevante: nombre producto</a:t>
            </a:r>
            <a:r>
              <a:rPr lang="es-AR" dirty="0" smtClean="0"/>
              <a:t>, botón </a:t>
            </a:r>
            <a:r>
              <a:rPr lang="es-AR" dirty="0"/>
              <a:t>comprar, precio, etc.</a:t>
            </a:r>
          </a:p>
          <a:p>
            <a:pPr>
              <a:buNone/>
            </a:pPr>
            <a:r>
              <a:rPr lang="es-AR" dirty="0"/>
              <a:t>• Uso correcto del </a:t>
            </a:r>
            <a:r>
              <a:rPr lang="es-AR" b="1" dirty="0">
                <a:solidFill>
                  <a:srgbClr val="7030A0"/>
                </a:solidFill>
              </a:rPr>
              <a:t>etiquetado de las imágenes</a:t>
            </a:r>
            <a:r>
              <a:rPr lang="es-AR" b="1" dirty="0"/>
              <a:t> favoreciendo </a:t>
            </a:r>
            <a:r>
              <a:rPr lang="es-AR" b="1" dirty="0" smtClean="0"/>
              <a:t>su </a:t>
            </a:r>
            <a:r>
              <a:rPr lang="es-AR" dirty="0" smtClean="0"/>
              <a:t>indexación</a:t>
            </a:r>
            <a:r>
              <a:rPr lang="es-AR" dirty="0"/>
              <a:t>, como veremos en más detalle más adelante.</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21</a:t>
            </a:fld>
            <a:endParaRPr lang="es-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2.3.1.Catálogo </a:t>
            </a:r>
            <a:r>
              <a:rPr lang="es-AR" b="1" dirty="0"/>
              <a:t>de productos</a:t>
            </a:r>
            <a:endParaRPr lang="es-AR" dirty="0"/>
          </a:p>
        </p:txBody>
      </p:sp>
      <p:sp>
        <p:nvSpPr>
          <p:cNvPr id="3" name="2 Marcador de contenido"/>
          <p:cNvSpPr>
            <a:spLocks noGrp="1"/>
          </p:cNvSpPr>
          <p:nvPr>
            <p:ph idx="1"/>
          </p:nvPr>
        </p:nvSpPr>
        <p:spPr>
          <a:xfrm>
            <a:off x="457200" y="1428736"/>
            <a:ext cx="8229600" cy="4857784"/>
          </a:xfrm>
        </p:spPr>
        <p:txBody>
          <a:bodyPr>
            <a:normAutofit fontScale="92500" lnSpcReduction="10000"/>
          </a:bodyPr>
          <a:lstStyle/>
          <a:p>
            <a:pPr marL="0" indent="0">
              <a:buNone/>
            </a:pPr>
            <a:r>
              <a:rPr lang="es-AR" dirty="0" smtClean="0"/>
              <a:t>Es una de las principales tareas, y además, darle forma al mismo.-</a:t>
            </a:r>
          </a:p>
          <a:p>
            <a:pPr marL="0" indent="0">
              <a:buNone/>
            </a:pPr>
            <a:r>
              <a:rPr lang="es-AR" dirty="0" smtClean="0"/>
              <a:t>Debe realizarse  con el mayor detalle posible.</a:t>
            </a:r>
          </a:p>
          <a:p>
            <a:pPr marL="0" indent="0" algn="ctr">
              <a:buNone/>
            </a:pPr>
            <a:r>
              <a:rPr lang="es-AR" b="1" i="1" dirty="0" smtClean="0">
                <a:solidFill>
                  <a:schemeClr val="accent2">
                    <a:lumMod val="50000"/>
                  </a:schemeClr>
                </a:solidFill>
                <a:latin typeface="+mj-lt"/>
              </a:rPr>
              <a:t>FACTORES EN LOS QUE INFLUYE EL CATALOGO DE PRODUCTOS:</a:t>
            </a:r>
          </a:p>
          <a:p>
            <a:pPr marL="514350" indent="-514350" algn="just">
              <a:buFont typeface="+mj-lt"/>
              <a:buAutoNum type="arabicPeriod"/>
            </a:pPr>
            <a:r>
              <a:rPr lang="es-AR" dirty="0" smtClean="0">
                <a:latin typeface="+mj-lt"/>
              </a:rPr>
              <a:t>Imagen del producto, la cual influye en la decisión.-</a:t>
            </a:r>
          </a:p>
          <a:p>
            <a:pPr marL="514350" indent="-514350" algn="just">
              <a:buFont typeface="+mj-lt"/>
              <a:buAutoNum type="arabicPeriod"/>
            </a:pPr>
            <a:r>
              <a:rPr lang="es-AR" dirty="0" smtClean="0">
                <a:latin typeface="+mj-lt"/>
              </a:rPr>
              <a:t>Productos en venta, no todos los productos en catalogo se pueden comerciar por internet (por logística puede no incluirse)</a:t>
            </a:r>
            <a:endParaRPr lang="es-AR" dirty="0">
              <a:latin typeface="+mj-lt"/>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22</a:t>
            </a:fld>
            <a:endParaRPr lang="es-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2.3.1.Catálogo </a:t>
            </a:r>
            <a:r>
              <a:rPr lang="es-AR" b="1" dirty="0"/>
              <a:t>de productos</a:t>
            </a:r>
            <a:endParaRPr lang="es-AR" dirty="0"/>
          </a:p>
        </p:txBody>
      </p:sp>
      <p:sp>
        <p:nvSpPr>
          <p:cNvPr id="3" name="2 Marcador de contenido"/>
          <p:cNvSpPr>
            <a:spLocks noGrp="1"/>
          </p:cNvSpPr>
          <p:nvPr>
            <p:ph idx="1"/>
          </p:nvPr>
        </p:nvSpPr>
        <p:spPr>
          <a:xfrm>
            <a:off x="1071538" y="1447800"/>
            <a:ext cx="7862150" cy="4800600"/>
          </a:xfrm>
        </p:spPr>
        <p:txBody>
          <a:bodyPr/>
          <a:lstStyle/>
          <a:p>
            <a:pPr marL="0" indent="0">
              <a:buNone/>
            </a:pPr>
            <a:r>
              <a:rPr lang="es-AR" dirty="0" smtClean="0"/>
              <a:t>3. Atributos o características de los productos, a mejor información mas fácil será organizar los productos.</a:t>
            </a:r>
          </a:p>
          <a:p>
            <a:pPr marL="0" indent="0">
              <a:buNone/>
            </a:pPr>
            <a:endParaRPr lang="es-AR" dirty="0" smtClean="0"/>
          </a:p>
          <a:p>
            <a:pPr marL="0" indent="0">
              <a:buNone/>
            </a:pPr>
            <a:r>
              <a:rPr lang="es-AR" dirty="0" smtClean="0"/>
              <a:t>4. Descripción de Producto, completa no significa extensa, detectar la información que requiere e comprador.-</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23</a:t>
            </a:fld>
            <a:endParaRPr lang="es-AR"/>
          </a:p>
        </p:txBody>
      </p:sp>
    </p:spTree>
    <p:extLst>
      <p:ext uri="{BB962C8B-B14F-4D97-AF65-F5344CB8AC3E}">
        <p14:creationId xmlns="" xmlns:p14="http://schemas.microsoft.com/office/powerpoint/2010/main" val="1182586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2.3.1.Catálogo </a:t>
            </a:r>
            <a:r>
              <a:rPr lang="es-AR" b="1" dirty="0"/>
              <a:t>de productos</a:t>
            </a:r>
            <a:endParaRPr lang="es-AR" dirty="0"/>
          </a:p>
        </p:txBody>
      </p:sp>
      <p:sp>
        <p:nvSpPr>
          <p:cNvPr id="3" name="2 Marcador de contenido"/>
          <p:cNvSpPr>
            <a:spLocks noGrp="1"/>
          </p:cNvSpPr>
          <p:nvPr>
            <p:ph idx="1"/>
          </p:nvPr>
        </p:nvSpPr>
        <p:spPr>
          <a:xfrm>
            <a:off x="1000100" y="1600200"/>
            <a:ext cx="7572428" cy="4525963"/>
          </a:xfrm>
        </p:spPr>
        <p:txBody>
          <a:bodyPr>
            <a:normAutofit/>
          </a:bodyPr>
          <a:lstStyle/>
          <a:p>
            <a:pPr marL="0" indent="0" algn="just">
              <a:buNone/>
            </a:pPr>
            <a:r>
              <a:rPr lang="es-AR" sz="3600" dirty="0" smtClean="0"/>
              <a:t>5.Información del Producto como elemento de diferenciación en los buscadores. </a:t>
            </a:r>
          </a:p>
          <a:p>
            <a:pPr marL="0" indent="0" algn="just">
              <a:buNone/>
            </a:pPr>
            <a:endParaRPr lang="es-AR" sz="3600" dirty="0" smtClean="0"/>
          </a:p>
          <a:p>
            <a:pPr marL="0" indent="0" algn="just">
              <a:buNone/>
            </a:pPr>
            <a:r>
              <a:rPr lang="es-AR" sz="3600" dirty="0" smtClean="0"/>
              <a:t>6.Profundidad del Catalogo, importancia de la cantidad de bienes a comercializar.</a:t>
            </a:r>
            <a:endParaRPr lang="es-AR" sz="36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24</a:t>
            </a:fld>
            <a:endParaRPr lang="es-AR"/>
          </a:p>
        </p:txBody>
      </p:sp>
    </p:spTree>
    <p:extLst>
      <p:ext uri="{BB962C8B-B14F-4D97-AF65-F5344CB8AC3E}">
        <p14:creationId xmlns="" xmlns:p14="http://schemas.microsoft.com/office/powerpoint/2010/main" val="1324508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b="1" dirty="0" smtClean="0"/>
              <a:t>2.3.2.Carrito de Compras</a:t>
            </a:r>
            <a:endParaRPr lang="es-AR" dirty="0"/>
          </a:p>
        </p:txBody>
      </p:sp>
      <p:sp>
        <p:nvSpPr>
          <p:cNvPr id="3" name="2 Marcador de contenido"/>
          <p:cNvSpPr>
            <a:spLocks noGrp="1"/>
          </p:cNvSpPr>
          <p:nvPr>
            <p:ph idx="1"/>
          </p:nvPr>
        </p:nvSpPr>
        <p:spPr>
          <a:xfrm>
            <a:off x="1071538" y="1447800"/>
            <a:ext cx="7862150" cy="4800600"/>
          </a:xfrm>
        </p:spPr>
        <p:txBody>
          <a:bodyPr>
            <a:normAutofit/>
          </a:bodyPr>
          <a:lstStyle/>
          <a:p>
            <a:pPr marL="11113" indent="-11113" algn="just">
              <a:buNone/>
            </a:pPr>
            <a:r>
              <a:rPr lang="es-AR" sz="3600" dirty="0" smtClean="0"/>
              <a:t>Juega un papel informativo  importante para la conversión a compra:</a:t>
            </a:r>
          </a:p>
          <a:p>
            <a:r>
              <a:rPr lang="es-AR" sz="3600" dirty="0" smtClean="0"/>
              <a:t>A la hora de mostrar la información es muy importante que estén los datos correctos ,o sea, impuestos, cantidad de producto, costes de envío (si fueran fijos para cualquier destino) o los descuentos si los hubiera…</a:t>
            </a:r>
            <a:endParaRPr lang="es-AR" sz="36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25</a:t>
            </a:fld>
            <a:endParaRPr lang="es-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smtClean="0"/>
              <a:t>2.3.2.Carrito de Compras</a:t>
            </a:r>
            <a:endParaRPr lang="es-AR" dirty="0"/>
          </a:p>
        </p:txBody>
      </p:sp>
      <p:sp>
        <p:nvSpPr>
          <p:cNvPr id="3" name="2 Marcador de contenido"/>
          <p:cNvSpPr>
            <a:spLocks noGrp="1"/>
          </p:cNvSpPr>
          <p:nvPr>
            <p:ph idx="1"/>
          </p:nvPr>
        </p:nvSpPr>
        <p:spPr/>
        <p:txBody>
          <a:bodyPr/>
          <a:lstStyle/>
          <a:p>
            <a:r>
              <a:rPr lang="es-AR" dirty="0" smtClean="0"/>
              <a:t>La facilidad de uso, como en el resto de procesos de la tienda, juega un papel importante también el carrito.</a:t>
            </a:r>
          </a:p>
          <a:p>
            <a:pPr>
              <a:buNone/>
            </a:pPr>
            <a:endParaRPr lang="es-AR" dirty="0" smtClean="0"/>
          </a:p>
          <a:p>
            <a:r>
              <a:rPr lang="es-AR" dirty="0" smtClean="0"/>
              <a:t>Deben funcionar a la perfección para que el comprador en todo momento sepa el importe correcto de su compra.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26</a:t>
            </a:fld>
            <a:endParaRPr lang="es-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smtClean="0"/>
              <a:t>2.3.3.Proceso de registro</a:t>
            </a:r>
            <a:endParaRPr lang="es-AR" dirty="0"/>
          </a:p>
        </p:txBody>
      </p:sp>
      <p:sp>
        <p:nvSpPr>
          <p:cNvPr id="3" name="2 Marcador de contenido"/>
          <p:cNvSpPr>
            <a:spLocks noGrp="1"/>
          </p:cNvSpPr>
          <p:nvPr>
            <p:ph idx="1"/>
          </p:nvPr>
        </p:nvSpPr>
        <p:spPr>
          <a:xfrm>
            <a:off x="1142976" y="1447800"/>
            <a:ext cx="7790712" cy="4800600"/>
          </a:xfrm>
        </p:spPr>
        <p:txBody>
          <a:bodyPr/>
          <a:lstStyle/>
          <a:p>
            <a:pPr algn="just"/>
            <a:r>
              <a:rPr lang="es-AR" dirty="0" smtClean="0"/>
              <a:t>En numerosos estudios se ha detectado que uno de los principales frenos se encuentra en el proceso de registro.</a:t>
            </a:r>
          </a:p>
          <a:p>
            <a:r>
              <a:rPr lang="es-AR" dirty="0" smtClean="0"/>
              <a:t>Lo que se busca es conseguir la información de forma mas sutil, antes de proceder al registro, en el mismo proceso, se muestra toda la información completa que requiere para la compra.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27</a:t>
            </a:fld>
            <a:endParaRPr lang="es-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smtClean="0"/>
              <a:t>2.3.3.Proceso de registro</a:t>
            </a:r>
            <a:endParaRPr lang="es-AR" dirty="0"/>
          </a:p>
        </p:txBody>
      </p:sp>
      <p:sp>
        <p:nvSpPr>
          <p:cNvPr id="3" name="2 Marcador de contenido"/>
          <p:cNvSpPr>
            <a:spLocks noGrp="1"/>
          </p:cNvSpPr>
          <p:nvPr>
            <p:ph idx="1"/>
          </p:nvPr>
        </p:nvSpPr>
        <p:spPr/>
        <p:txBody>
          <a:bodyPr/>
          <a:lstStyle/>
          <a:p>
            <a:r>
              <a:rPr lang="es-AR" dirty="0" smtClean="0"/>
              <a:t>Otra de las tendencias, en bienes de baja salida es facilitar la compra </a:t>
            </a:r>
            <a:r>
              <a:rPr lang="es-AR" dirty="0" err="1" smtClean="0"/>
              <a:t>express</a:t>
            </a:r>
            <a:r>
              <a:rPr lang="es-AR" dirty="0" smtClean="0"/>
              <a:t> o compra sin registro, donde sólo ingresa los  datos para la entrega, sin registro.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28</a:t>
            </a:fld>
            <a:endParaRPr lang="es-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2.3.4.Proceso de venta: </a:t>
            </a:r>
            <a:br>
              <a:rPr lang="es-AR" b="1" dirty="0" smtClean="0"/>
            </a:br>
            <a:r>
              <a:rPr lang="es-AR" b="1" dirty="0" smtClean="0"/>
              <a:t>Conversión </a:t>
            </a:r>
            <a:r>
              <a:rPr lang="es-AR" b="1" dirty="0" err="1" smtClean="0"/>
              <a:t>Funnel</a:t>
            </a:r>
            <a:endParaRPr lang="es-AR" dirty="0"/>
          </a:p>
        </p:txBody>
      </p:sp>
      <p:sp>
        <p:nvSpPr>
          <p:cNvPr id="3" name="2 Marcador de contenido"/>
          <p:cNvSpPr>
            <a:spLocks noGrp="1"/>
          </p:cNvSpPr>
          <p:nvPr>
            <p:ph idx="1"/>
          </p:nvPr>
        </p:nvSpPr>
        <p:spPr/>
        <p:txBody>
          <a:bodyPr>
            <a:normAutofit/>
          </a:bodyPr>
          <a:lstStyle/>
          <a:p>
            <a:pPr marL="11113" indent="-11113" algn="just">
              <a:buNone/>
            </a:pPr>
            <a:r>
              <a:rPr lang="es-AR" dirty="0" smtClean="0"/>
              <a:t>La gran diferencia entre el comercio online y físico es la capacidad de medición que el medio online nos ofrece.</a:t>
            </a:r>
          </a:p>
          <a:p>
            <a:r>
              <a:rPr lang="es-AR" dirty="0" smtClean="0"/>
              <a:t>Las herramientas de analítica, muchas gratuitas, se puede medir el proceso desde que entran en la tienda hasta que compran un producto.</a:t>
            </a:r>
          </a:p>
          <a:p>
            <a:pPr marL="11113" indent="-11113" algn="just">
              <a:buNone/>
            </a:pPr>
            <a:r>
              <a:rPr lang="es-AR" dirty="0" smtClean="0">
                <a:solidFill>
                  <a:srgbClr val="7030A0"/>
                </a:solidFill>
              </a:rPr>
              <a:t>A este proceso se le denomina “</a:t>
            </a:r>
            <a:r>
              <a:rPr lang="es-AR" dirty="0" err="1" smtClean="0">
                <a:solidFill>
                  <a:srgbClr val="7030A0"/>
                </a:solidFill>
              </a:rPr>
              <a:t>Conversion</a:t>
            </a:r>
            <a:r>
              <a:rPr lang="es-AR" dirty="0" smtClean="0">
                <a:solidFill>
                  <a:srgbClr val="7030A0"/>
                </a:solidFill>
              </a:rPr>
              <a:t> </a:t>
            </a:r>
            <a:r>
              <a:rPr lang="es-AR" dirty="0" err="1" smtClean="0">
                <a:solidFill>
                  <a:srgbClr val="7030A0"/>
                </a:solidFill>
              </a:rPr>
              <a:t>funnel</a:t>
            </a:r>
            <a:r>
              <a:rPr lang="es-AR" dirty="0" smtClean="0">
                <a:solidFill>
                  <a:srgbClr val="7030A0"/>
                </a:solidFill>
              </a:rPr>
              <a:t>” o embudo de conversión.</a:t>
            </a:r>
            <a:endParaRPr lang="es-AR" dirty="0">
              <a:solidFill>
                <a:srgbClr val="7030A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29</a:t>
            </a:fld>
            <a:endParaRPr lang="es-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2.1. Introducción</a:t>
            </a:r>
            <a:br>
              <a:rPr lang="es-AR" b="1" dirty="0" smtClean="0"/>
            </a:br>
            <a:r>
              <a:rPr lang="es-AR" b="1" dirty="0" smtClean="0"/>
              <a:t>Selección de la tecnología</a:t>
            </a:r>
            <a:endParaRPr lang="es-AR" dirty="0"/>
          </a:p>
        </p:txBody>
      </p:sp>
      <p:sp>
        <p:nvSpPr>
          <p:cNvPr id="3" name="2 Marcador de contenido"/>
          <p:cNvSpPr>
            <a:spLocks noGrp="1"/>
          </p:cNvSpPr>
          <p:nvPr>
            <p:ph idx="1"/>
          </p:nvPr>
        </p:nvSpPr>
        <p:spPr>
          <a:xfrm>
            <a:off x="457200" y="1600200"/>
            <a:ext cx="8472518" cy="4525963"/>
          </a:xfrm>
        </p:spPr>
        <p:txBody>
          <a:bodyPr/>
          <a:lstStyle/>
          <a:p>
            <a:pPr>
              <a:buNone/>
            </a:pPr>
            <a:r>
              <a:rPr lang="es-AR" dirty="0" smtClean="0"/>
              <a:t>Con sólo dos preguntas:</a:t>
            </a:r>
          </a:p>
          <a:p>
            <a:pPr marL="0" indent="15875">
              <a:buFont typeface="+mj-lt"/>
              <a:buAutoNum type="arabicPeriod"/>
            </a:pPr>
            <a:r>
              <a:rPr lang="es-AR" dirty="0" smtClean="0"/>
              <a:t>¿Queremos introducirnos como una primera fase de test de aceptación de nuestros productos en internet?.</a:t>
            </a:r>
          </a:p>
          <a:p>
            <a:pPr>
              <a:buNone/>
            </a:pPr>
            <a:r>
              <a:rPr lang="es-AR" dirty="0" smtClean="0"/>
              <a:t>La respuesta es “Sí</a:t>
            </a:r>
            <a:r>
              <a:rPr lang="es-AR" dirty="0"/>
              <a:t>”, </a:t>
            </a:r>
            <a:r>
              <a:rPr lang="es-AR" dirty="0" smtClean="0"/>
              <a:t>entonces debemos </a:t>
            </a:r>
            <a:r>
              <a:rPr lang="es-AR" dirty="0"/>
              <a:t>utilizar una solución </a:t>
            </a:r>
            <a:r>
              <a:rPr lang="es-AR" dirty="0" smtClean="0"/>
              <a:t>que permita </a:t>
            </a:r>
            <a:r>
              <a:rPr lang="es-AR" dirty="0"/>
              <a:t>vender </a:t>
            </a:r>
            <a:r>
              <a:rPr lang="es-AR" dirty="0" smtClean="0"/>
              <a:t>rápido </a:t>
            </a:r>
            <a:r>
              <a:rPr lang="es-AR" dirty="0"/>
              <a:t>y con la suficiente visibilidad de </a:t>
            </a:r>
            <a:r>
              <a:rPr lang="es-AR" dirty="0" smtClean="0"/>
              <a:t>los productos </a:t>
            </a:r>
            <a:r>
              <a:rPr lang="es-AR" dirty="0"/>
              <a:t>al menor coste posible.</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a:t>
            </a:fld>
            <a:endParaRPr lang="es-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2.3.4.Proceso de venta: </a:t>
            </a:r>
            <a:br>
              <a:rPr lang="es-AR" b="1" dirty="0" smtClean="0"/>
            </a:br>
            <a:r>
              <a:rPr lang="es-AR" b="1" dirty="0" smtClean="0"/>
              <a:t>Conversión </a:t>
            </a:r>
            <a:r>
              <a:rPr lang="es-AR" b="1" dirty="0" err="1" smtClean="0"/>
              <a:t>Funnel</a:t>
            </a:r>
            <a:endParaRPr lang="es-AR" dirty="0"/>
          </a:p>
        </p:txBody>
      </p:sp>
      <p:sp>
        <p:nvSpPr>
          <p:cNvPr id="3" name="2 Marcador de contenido"/>
          <p:cNvSpPr>
            <a:spLocks noGrp="1"/>
          </p:cNvSpPr>
          <p:nvPr>
            <p:ph idx="1"/>
          </p:nvPr>
        </p:nvSpPr>
        <p:spPr/>
        <p:txBody>
          <a:bodyPr/>
          <a:lstStyle/>
          <a:p>
            <a:pPr algn="just">
              <a:buNone/>
            </a:pPr>
            <a:r>
              <a:rPr lang="es-AR" dirty="0" smtClean="0"/>
              <a:t>Los principales procesos a medir son:</a:t>
            </a:r>
          </a:p>
          <a:p>
            <a:pPr algn="just">
              <a:buNone/>
            </a:pPr>
            <a:r>
              <a:rPr lang="es-AR" dirty="0" smtClean="0"/>
              <a:t>• Visitantes que llegan a la tienda y origen de éstos.</a:t>
            </a:r>
          </a:p>
          <a:p>
            <a:pPr algn="just">
              <a:buNone/>
            </a:pPr>
            <a:r>
              <a:rPr lang="es-AR" dirty="0" smtClean="0"/>
              <a:t>• Página de producto.</a:t>
            </a:r>
          </a:p>
          <a:p>
            <a:pPr algn="just">
              <a:buNone/>
            </a:pPr>
            <a:r>
              <a:rPr lang="es-AR" dirty="0" smtClean="0"/>
              <a:t>• Carrito de la compra.</a:t>
            </a:r>
          </a:p>
          <a:p>
            <a:pPr algn="just">
              <a:buNone/>
            </a:pPr>
            <a:r>
              <a:rPr lang="es-AR" dirty="0" smtClean="0"/>
              <a:t>• Pago o </a:t>
            </a:r>
            <a:r>
              <a:rPr lang="es-AR" dirty="0" err="1" smtClean="0"/>
              <a:t>checkout</a:t>
            </a:r>
            <a:r>
              <a:rPr lang="es-AR" dirty="0" smtClean="0"/>
              <a:t>.</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30</a:t>
            </a:fld>
            <a:endParaRPr lang="es-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2.3.4.Proceso de venta: </a:t>
            </a:r>
            <a:br>
              <a:rPr lang="es-AR" b="1" dirty="0" smtClean="0"/>
            </a:br>
            <a:r>
              <a:rPr lang="es-AR" b="1" dirty="0" smtClean="0"/>
              <a:t>Conversión </a:t>
            </a:r>
            <a:r>
              <a:rPr lang="es-AR" b="1" dirty="0" err="1" smtClean="0"/>
              <a:t>Funnel</a:t>
            </a:r>
            <a:endParaRPr lang="es-AR" dirty="0"/>
          </a:p>
        </p:txBody>
      </p:sp>
      <p:sp>
        <p:nvSpPr>
          <p:cNvPr id="3" name="2 Marcador de contenido"/>
          <p:cNvSpPr>
            <a:spLocks noGrp="1"/>
          </p:cNvSpPr>
          <p:nvPr>
            <p:ph idx="1"/>
          </p:nvPr>
        </p:nvSpPr>
        <p:spPr/>
        <p:txBody>
          <a:bodyPr>
            <a:normAutofit fontScale="92500"/>
          </a:bodyPr>
          <a:lstStyle/>
          <a:p>
            <a:pPr marL="11113" indent="-11113" algn="just">
              <a:buNone/>
            </a:pPr>
            <a:r>
              <a:rPr lang="es-AR" dirty="0" smtClean="0"/>
              <a:t>La utilidad del conversión </a:t>
            </a:r>
            <a:r>
              <a:rPr lang="es-AR" dirty="0" err="1" smtClean="0"/>
              <a:t>funnel</a:t>
            </a:r>
            <a:r>
              <a:rPr lang="es-AR" dirty="0" smtClean="0"/>
              <a:t> es comprobar cual es el </a:t>
            </a:r>
            <a:r>
              <a:rPr lang="es-AR" b="1" dirty="0" smtClean="0">
                <a:solidFill>
                  <a:srgbClr val="7030A0"/>
                </a:solidFill>
              </a:rPr>
              <a:t>%</a:t>
            </a:r>
            <a:r>
              <a:rPr lang="es-AR" dirty="0" smtClean="0"/>
              <a:t> de visitantes que terminan comprando. Para así determinar una serie de procesos que pueden estar influyendo en la compra y que debemos analizar para mejorar el proceso de la misma.</a:t>
            </a:r>
          </a:p>
          <a:p>
            <a:pPr marL="11113" indent="-11113" algn="just">
              <a:buNone/>
            </a:pPr>
            <a:r>
              <a:rPr lang="es-AR" b="1" dirty="0" smtClean="0">
                <a:solidFill>
                  <a:srgbClr val="7030A0"/>
                </a:solidFill>
              </a:rPr>
              <a:t>Por lo que, una de las tareas principales en la venta online, es el correcto funcionamiento del </a:t>
            </a:r>
            <a:r>
              <a:rPr lang="es-AR" b="1" dirty="0" err="1" smtClean="0">
                <a:solidFill>
                  <a:srgbClr val="7030A0"/>
                </a:solidFill>
              </a:rPr>
              <a:t>funnel</a:t>
            </a:r>
            <a:r>
              <a:rPr lang="es-AR" b="1" dirty="0" smtClean="0">
                <a:solidFill>
                  <a:srgbClr val="7030A0"/>
                </a:solidFill>
              </a:rPr>
              <a:t> para incrementar la conversión a venta .</a:t>
            </a:r>
            <a:endParaRPr lang="es-AR" b="1" dirty="0">
              <a:solidFill>
                <a:srgbClr val="7030A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31</a:t>
            </a:fld>
            <a:endParaRPr lang="es-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2.3.5.Motor interno de búsqueda y base de datos</a:t>
            </a:r>
            <a:endParaRPr lang="es-AR" dirty="0"/>
          </a:p>
        </p:txBody>
      </p:sp>
      <p:sp>
        <p:nvSpPr>
          <p:cNvPr id="3" name="2 Marcador de contenido"/>
          <p:cNvSpPr>
            <a:spLocks noGrp="1"/>
          </p:cNvSpPr>
          <p:nvPr>
            <p:ph idx="1"/>
          </p:nvPr>
        </p:nvSpPr>
        <p:spPr>
          <a:xfrm>
            <a:off x="1071538" y="1447800"/>
            <a:ext cx="7862150" cy="4800600"/>
          </a:xfrm>
        </p:spPr>
        <p:txBody>
          <a:bodyPr/>
          <a:lstStyle/>
          <a:p>
            <a:pPr marL="11113" indent="-11113">
              <a:buNone/>
            </a:pPr>
            <a:r>
              <a:rPr lang="es-AR" dirty="0" smtClean="0"/>
              <a:t>Principal aspecto a la hora de facilitar la búsqueda de productos dentro de la tienda es la base de datos. </a:t>
            </a:r>
          </a:p>
          <a:p>
            <a:pPr marL="11113" indent="-11113"/>
            <a:r>
              <a:rPr lang="es-AR" dirty="0" smtClean="0"/>
              <a:t>Si nuestro buscador no funciona bien , es posible que el usuario piense que no tenemos el producto buscado y por tanto hayamos perdido una venta.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32</a:t>
            </a:fld>
            <a:endParaRPr lang="es-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2.3.5.Motor interno de búsqueda y base de datos</a:t>
            </a:r>
            <a:endParaRPr lang="es-AR" dirty="0"/>
          </a:p>
        </p:txBody>
      </p:sp>
      <p:sp>
        <p:nvSpPr>
          <p:cNvPr id="3" name="2 Marcador de contenido"/>
          <p:cNvSpPr>
            <a:spLocks noGrp="1"/>
          </p:cNvSpPr>
          <p:nvPr>
            <p:ph idx="1"/>
          </p:nvPr>
        </p:nvSpPr>
        <p:spPr/>
        <p:txBody>
          <a:bodyPr>
            <a:normAutofit/>
          </a:bodyPr>
          <a:lstStyle/>
          <a:p>
            <a:pPr marL="11113" indent="-11113" algn="just">
              <a:buNone/>
            </a:pPr>
            <a:r>
              <a:rPr lang="es-AR" dirty="0" smtClean="0"/>
              <a:t>Para poder configurar correctamente un buscador es necesario:</a:t>
            </a:r>
          </a:p>
          <a:p>
            <a:pPr marL="11113" indent="-11113" algn="just">
              <a:buFont typeface="Wingdings" pitchFamily="2" charset="2"/>
              <a:buChar char="§"/>
            </a:pPr>
            <a:r>
              <a:rPr lang="es-AR" dirty="0" smtClean="0"/>
              <a:t>Tener bien estructurada la base de datos de productos.</a:t>
            </a:r>
          </a:p>
          <a:p>
            <a:pPr marL="11113" indent="-11113" algn="just">
              <a:buFont typeface="Wingdings" pitchFamily="2" charset="2"/>
              <a:buChar char="§"/>
            </a:pPr>
            <a:r>
              <a:rPr lang="es-AR" dirty="0" smtClean="0"/>
              <a:t>Que las reglas del buscador estén correctamente definidas.</a:t>
            </a:r>
          </a:p>
          <a:p>
            <a:pPr marL="11113" indent="-11113"/>
            <a:r>
              <a:rPr lang="es-AR" dirty="0" smtClean="0"/>
              <a:t>La búsqueda debe seguir un orden lógico en los distintos campos de la base de datos (nombre producto, descripción…</a:t>
            </a:r>
            <a:r>
              <a:rPr lang="es-AR" dirty="0" err="1" smtClean="0"/>
              <a:t>etc</a:t>
            </a:r>
            <a:r>
              <a:rPr lang="es-AR" dirty="0" smtClean="0"/>
              <a:t>).</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33</a:t>
            </a:fld>
            <a:endParaRPr lang="es-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2.3.5.Motor interno de búsqueda y base de datos</a:t>
            </a:r>
            <a:endParaRPr lang="es-AR" dirty="0"/>
          </a:p>
        </p:txBody>
      </p:sp>
      <p:sp>
        <p:nvSpPr>
          <p:cNvPr id="3" name="2 Marcador de contenido"/>
          <p:cNvSpPr>
            <a:spLocks noGrp="1"/>
          </p:cNvSpPr>
          <p:nvPr>
            <p:ph idx="1"/>
          </p:nvPr>
        </p:nvSpPr>
        <p:spPr/>
        <p:txBody>
          <a:bodyPr>
            <a:normAutofit/>
          </a:bodyPr>
          <a:lstStyle/>
          <a:p>
            <a:pPr marL="11113" indent="-11113" algn="ctr">
              <a:buNone/>
            </a:pPr>
            <a:endParaRPr lang="es-AR" sz="4000" dirty="0" smtClean="0"/>
          </a:p>
          <a:p>
            <a:pPr marL="11113" indent="-11113" algn="just">
              <a:buNone/>
            </a:pPr>
            <a:r>
              <a:rPr lang="es-AR" sz="4000" dirty="0" smtClean="0"/>
              <a:t>Es muy importante que el buscador ofrezca resultados relevantes para el potencial comprador, ya que en función del resultado se puede ganar o perder una compra.</a:t>
            </a:r>
            <a:endParaRPr lang="es-AR" sz="40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34</a:t>
            </a:fld>
            <a:endParaRPr lang="es-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274638"/>
            <a:ext cx="8005026" cy="939784"/>
          </a:xfrm>
        </p:spPr>
        <p:txBody>
          <a:bodyPr>
            <a:normAutofit fontScale="90000"/>
          </a:bodyPr>
          <a:lstStyle/>
          <a:p>
            <a:pPr algn="ctr"/>
            <a:r>
              <a:rPr lang="es-AR" b="1" dirty="0" smtClean="0"/>
              <a:t>2.3.6.Motor de recomendaciones</a:t>
            </a:r>
            <a:endParaRPr lang="es-AR" dirty="0"/>
          </a:p>
        </p:txBody>
      </p:sp>
      <p:sp>
        <p:nvSpPr>
          <p:cNvPr id="3" name="2 Marcador de contenido"/>
          <p:cNvSpPr>
            <a:spLocks noGrp="1"/>
          </p:cNvSpPr>
          <p:nvPr>
            <p:ph idx="1"/>
          </p:nvPr>
        </p:nvSpPr>
        <p:spPr>
          <a:xfrm>
            <a:off x="1071538" y="1447800"/>
            <a:ext cx="7862150" cy="4800600"/>
          </a:xfrm>
        </p:spPr>
        <p:txBody>
          <a:bodyPr>
            <a:normAutofit/>
          </a:bodyPr>
          <a:lstStyle/>
          <a:p>
            <a:pPr marL="11113" indent="-11113" algn="just">
              <a:buNone/>
            </a:pPr>
            <a:r>
              <a:rPr lang="es-AR" dirty="0" smtClean="0"/>
              <a:t>Existen proveedores que automatizan la búsqueda de los productos más adecuados a la hora de ser recomendados a un usuario de la tienda.</a:t>
            </a:r>
          </a:p>
          <a:p>
            <a:r>
              <a:rPr lang="es-AR" dirty="0" smtClean="0"/>
              <a:t>La gran ventaja es que por un precio muy bajo cualquier comercio online puede acceder a recomendadores muy parecidos a los que Amazon (lleva utilizando desde</a:t>
            </a:r>
          </a:p>
          <a:p>
            <a:r>
              <a:rPr lang="es-AR" dirty="0" smtClean="0"/>
              <a:t>hace años).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35</a:t>
            </a:fld>
            <a:endParaRPr lang="es-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normAutofit fontScale="90000"/>
          </a:bodyPr>
          <a:lstStyle/>
          <a:p>
            <a:pPr algn="ctr"/>
            <a:r>
              <a:rPr lang="es-AR" b="1" dirty="0" smtClean="0"/>
              <a:t>2.3.6.Motor de recomendaciones</a:t>
            </a:r>
            <a:endParaRPr lang="es-AR" dirty="0"/>
          </a:p>
        </p:txBody>
      </p:sp>
      <p:sp>
        <p:nvSpPr>
          <p:cNvPr id="3" name="2 Marcador de contenido"/>
          <p:cNvSpPr>
            <a:spLocks noGrp="1"/>
          </p:cNvSpPr>
          <p:nvPr>
            <p:ph idx="1"/>
          </p:nvPr>
        </p:nvSpPr>
        <p:spPr>
          <a:xfrm>
            <a:off x="928662" y="1447800"/>
            <a:ext cx="8215338" cy="5195910"/>
          </a:xfrm>
        </p:spPr>
        <p:txBody>
          <a:bodyPr>
            <a:normAutofit fontScale="92500" lnSpcReduction="10000"/>
          </a:bodyPr>
          <a:lstStyle/>
          <a:p>
            <a:pPr marL="11113" indent="-11113" algn="just"/>
            <a:r>
              <a:rPr lang="es-AR" dirty="0" smtClean="0"/>
              <a:t>Se basan en una inteligencia artificial mucho más     exacta comparado con las recomendaciones que podemos realizar de forma manual.</a:t>
            </a:r>
          </a:p>
          <a:p>
            <a:pPr marL="11113" indent="-11113"/>
            <a:r>
              <a:rPr lang="es-AR" dirty="0" smtClean="0"/>
              <a:t>Diversos estudios han demostrado que este motor incrementa el importe medio de carrito o el tiempo de estancia del usuario en la tienda</a:t>
            </a:r>
          </a:p>
          <a:p>
            <a:pPr marL="11113" indent="-11113" algn="ctr">
              <a:buNone/>
            </a:pPr>
            <a:r>
              <a:rPr lang="es-AR" sz="3000" dirty="0" smtClean="0">
                <a:solidFill>
                  <a:srgbClr val="7030A0"/>
                </a:solidFill>
              </a:rPr>
              <a:t>Principales proveedores de este tipo de herramientas son:</a:t>
            </a:r>
          </a:p>
          <a:p>
            <a:pPr>
              <a:buNone/>
            </a:pPr>
            <a:r>
              <a:rPr lang="es-AR" dirty="0" smtClean="0"/>
              <a:t>• </a:t>
            </a:r>
            <a:r>
              <a:rPr lang="es-AR" dirty="0" err="1" smtClean="0"/>
              <a:t>Strands</a:t>
            </a:r>
            <a:r>
              <a:rPr lang="es-AR" dirty="0" smtClean="0"/>
              <a:t>.</a:t>
            </a:r>
          </a:p>
          <a:p>
            <a:pPr>
              <a:buNone/>
            </a:pPr>
            <a:r>
              <a:rPr lang="es-AR" dirty="0" smtClean="0"/>
              <a:t>• </a:t>
            </a:r>
            <a:r>
              <a:rPr lang="es-AR" dirty="0" err="1" smtClean="0"/>
              <a:t>Blueknow</a:t>
            </a:r>
            <a:r>
              <a:rPr lang="es-AR" dirty="0" smtClean="0"/>
              <a:t>.</a:t>
            </a:r>
          </a:p>
          <a:p>
            <a:pPr>
              <a:buNone/>
            </a:pPr>
            <a:r>
              <a:rPr lang="es-AR" dirty="0" smtClean="0"/>
              <a:t>• </a:t>
            </a:r>
            <a:r>
              <a:rPr lang="es-AR" dirty="0" err="1" smtClean="0"/>
              <a:t>Brainsins</a:t>
            </a:r>
            <a:r>
              <a:rPr lang="es-AR" dirty="0" smtClean="0"/>
              <a:t>.</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36</a:t>
            </a:fld>
            <a:endParaRPr lang="es-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225536"/>
          </a:xfrm>
        </p:spPr>
        <p:txBody>
          <a:bodyPr>
            <a:noAutofit/>
          </a:bodyPr>
          <a:lstStyle/>
          <a:p>
            <a:pPr algn="ctr"/>
            <a:r>
              <a:rPr lang="es-AR" sz="4000" b="1" dirty="0" smtClean="0"/>
              <a:t>2.3.7.Certificado de seguridad (SSL)</a:t>
            </a:r>
            <a:endParaRPr lang="es-AR" sz="4000" dirty="0"/>
          </a:p>
        </p:txBody>
      </p:sp>
      <p:sp>
        <p:nvSpPr>
          <p:cNvPr id="3" name="2 Marcador de contenido"/>
          <p:cNvSpPr>
            <a:spLocks noGrp="1"/>
          </p:cNvSpPr>
          <p:nvPr>
            <p:ph idx="1"/>
          </p:nvPr>
        </p:nvSpPr>
        <p:spPr>
          <a:xfrm>
            <a:off x="1435608" y="1714488"/>
            <a:ext cx="7498080" cy="4533912"/>
          </a:xfrm>
        </p:spPr>
        <p:txBody>
          <a:bodyPr>
            <a:normAutofit/>
          </a:bodyPr>
          <a:lstStyle/>
          <a:p>
            <a:pPr marL="11113" indent="-11113" algn="ctr">
              <a:buNone/>
            </a:pPr>
            <a:r>
              <a:rPr lang="es-AR" sz="3600" dirty="0" smtClean="0"/>
              <a:t>El intercambios de datos (cliente – tienda) deben producirse de la forma más segura posible,  así evitar que la información de un cliente sea captada por cualquier persona ajena y así incumpliendo la Ley Orgánica de Protección de Datos.</a:t>
            </a:r>
            <a:endParaRPr lang="es-AR" sz="36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37</a:t>
            </a:fld>
            <a:endParaRPr lang="es-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225536"/>
          </a:xfrm>
        </p:spPr>
        <p:txBody>
          <a:bodyPr>
            <a:normAutofit fontScale="90000"/>
          </a:bodyPr>
          <a:lstStyle/>
          <a:p>
            <a:pPr algn="ctr"/>
            <a:r>
              <a:rPr lang="es-AR" b="1" dirty="0" smtClean="0"/>
              <a:t>2.3.7.Certificado de seguridad (SSL)</a:t>
            </a:r>
            <a:endParaRPr lang="es-AR" dirty="0"/>
          </a:p>
        </p:txBody>
      </p:sp>
      <p:sp>
        <p:nvSpPr>
          <p:cNvPr id="3" name="2 Marcador de contenido"/>
          <p:cNvSpPr>
            <a:spLocks noGrp="1"/>
          </p:cNvSpPr>
          <p:nvPr>
            <p:ph idx="1"/>
          </p:nvPr>
        </p:nvSpPr>
        <p:spPr>
          <a:xfrm>
            <a:off x="1435608" y="1447800"/>
            <a:ext cx="7498080" cy="5124472"/>
          </a:xfrm>
        </p:spPr>
        <p:txBody>
          <a:bodyPr>
            <a:normAutofit fontScale="92500" lnSpcReduction="20000"/>
          </a:bodyPr>
          <a:lstStyle/>
          <a:p>
            <a:pPr algn="just"/>
            <a:r>
              <a:rPr lang="es-AR" dirty="0" smtClean="0"/>
              <a:t>Así, los Certificados de Seguridad o SSL (</a:t>
            </a:r>
            <a:r>
              <a:rPr lang="es-AR" dirty="0" err="1" smtClean="0"/>
              <a:t>Secure</a:t>
            </a:r>
            <a:r>
              <a:rPr lang="es-AR" dirty="0" smtClean="0"/>
              <a:t> Sockets </a:t>
            </a:r>
            <a:r>
              <a:rPr lang="es-AR" dirty="0" err="1" smtClean="0"/>
              <a:t>Layer</a:t>
            </a:r>
            <a:r>
              <a:rPr lang="es-AR" dirty="0" smtClean="0"/>
              <a:t>) sirven para que  a la hora de producirse un intercambio de datos personales (nombre, apellidos, datos de pago..</a:t>
            </a:r>
            <a:r>
              <a:rPr lang="es-AR" dirty="0" err="1" smtClean="0"/>
              <a:t>etc</a:t>
            </a:r>
            <a:r>
              <a:rPr lang="es-AR" dirty="0" smtClean="0"/>
              <a:t>) entre la tienda y el comprador, ésta </a:t>
            </a:r>
            <a:r>
              <a:rPr lang="es-AR" b="1" dirty="0" smtClean="0">
                <a:solidFill>
                  <a:srgbClr val="7030A0"/>
                </a:solidFill>
              </a:rPr>
              <a:t>información esté cifrada</a:t>
            </a:r>
            <a:r>
              <a:rPr lang="es-AR" dirty="0" smtClean="0"/>
              <a:t> para que no pueda ser captada por terceros.</a:t>
            </a:r>
          </a:p>
          <a:p>
            <a:pPr>
              <a:buNone/>
            </a:pPr>
            <a:endParaRPr lang="es-AR" dirty="0" smtClean="0"/>
          </a:p>
          <a:p>
            <a:r>
              <a:rPr lang="es-AR" dirty="0" smtClean="0">
                <a:solidFill>
                  <a:srgbClr val="7030A0"/>
                </a:solidFill>
              </a:rPr>
              <a:t>Cumplen una doble función</a:t>
            </a:r>
            <a:r>
              <a:rPr lang="es-AR" dirty="0" smtClean="0"/>
              <a:t>: Proteger la información de los compradores y por otro transmitir mayor confianza a los usuarios de las tiendas.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38</a:t>
            </a:fld>
            <a:endParaRPr lang="es-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lstStyle/>
          <a:p>
            <a:pPr algn="ctr"/>
            <a:r>
              <a:rPr lang="es-AR" b="1" dirty="0" smtClean="0"/>
              <a:t>2.3.8.Gestión de stocks</a:t>
            </a:r>
            <a:endParaRPr lang="es-AR" dirty="0"/>
          </a:p>
        </p:txBody>
      </p:sp>
      <p:sp>
        <p:nvSpPr>
          <p:cNvPr id="3" name="2 Marcador de contenido"/>
          <p:cNvSpPr>
            <a:spLocks noGrp="1"/>
          </p:cNvSpPr>
          <p:nvPr>
            <p:ph idx="1"/>
          </p:nvPr>
        </p:nvSpPr>
        <p:spPr>
          <a:xfrm>
            <a:off x="1435608" y="1214422"/>
            <a:ext cx="7498080" cy="5033978"/>
          </a:xfrm>
        </p:spPr>
        <p:txBody>
          <a:bodyPr>
            <a:normAutofit lnSpcReduction="10000"/>
          </a:bodyPr>
          <a:lstStyle/>
          <a:p>
            <a:pPr marL="11113" indent="-11113" algn="just">
              <a:buNone/>
            </a:pPr>
            <a:r>
              <a:rPr lang="es-AR" dirty="0" smtClean="0"/>
              <a:t>La Información que se facilita a los compradores sobre la disponibilidad de productos juega un papel importante en este tipo de comercio.</a:t>
            </a:r>
          </a:p>
          <a:p>
            <a:pPr algn="just"/>
            <a:r>
              <a:rPr lang="es-AR" dirty="0" smtClean="0"/>
              <a:t>Importantísima la conexión entre el sistema de </a:t>
            </a:r>
            <a:r>
              <a:rPr lang="es-AR" dirty="0" smtClean="0">
                <a:solidFill>
                  <a:srgbClr val="7030A0"/>
                </a:solidFill>
              </a:rPr>
              <a:t>gestión de almacén </a:t>
            </a:r>
            <a:r>
              <a:rPr lang="es-AR" dirty="0" smtClean="0"/>
              <a:t>con la </a:t>
            </a:r>
            <a:r>
              <a:rPr lang="es-AR" dirty="0" smtClean="0">
                <a:solidFill>
                  <a:srgbClr val="7030A0"/>
                </a:solidFill>
              </a:rPr>
              <a:t>tienda</a:t>
            </a:r>
            <a:r>
              <a:rPr lang="es-AR" dirty="0" smtClean="0"/>
              <a:t>, así en todo momento el usuario sabrá si un producto está disponible para la compra en el preciso instante en que está visualizándolo. </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39</a:t>
            </a:fld>
            <a:endParaRPr lang="es-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2.1.Introducción</a:t>
            </a:r>
            <a:br>
              <a:rPr lang="es-AR" b="1" dirty="0" smtClean="0"/>
            </a:br>
            <a:r>
              <a:rPr lang="es-AR" b="1" dirty="0" smtClean="0"/>
              <a:t>Selección de la tecnología</a:t>
            </a:r>
            <a:endParaRPr lang="es-AR" dirty="0"/>
          </a:p>
        </p:txBody>
      </p:sp>
      <p:sp>
        <p:nvSpPr>
          <p:cNvPr id="3" name="2 Marcador de contenido"/>
          <p:cNvSpPr>
            <a:spLocks noGrp="1"/>
          </p:cNvSpPr>
          <p:nvPr>
            <p:ph idx="1"/>
          </p:nvPr>
        </p:nvSpPr>
        <p:spPr>
          <a:xfrm>
            <a:off x="285720" y="1600200"/>
            <a:ext cx="8643998" cy="4525963"/>
          </a:xfrm>
        </p:spPr>
        <p:txBody>
          <a:bodyPr>
            <a:normAutofit/>
          </a:bodyPr>
          <a:lstStyle/>
          <a:p>
            <a:pPr marL="3175" indent="11113">
              <a:buNone/>
            </a:pPr>
            <a:r>
              <a:rPr lang="es-AR" sz="3100" dirty="0" smtClean="0"/>
              <a:t>2. ¿Sabemos </a:t>
            </a:r>
            <a:r>
              <a:rPr lang="es-AR" sz="3100" dirty="0"/>
              <a:t>que nuestro producto tiene una alta aceptación y que </a:t>
            </a:r>
            <a:r>
              <a:rPr lang="es-AR" sz="3100" dirty="0" smtClean="0"/>
              <a:t>internet es </a:t>
            </a:r>
            <a:r>
              <a:rPr lang="es-AR" sz="3100" dirty="0"/>
              <a:t>una gran </a:t>
            </a:r>
            <a:r>
              <a:rPr lang="es-AR" sz="3100" dirty="0" smtClean="0"/>
              <a:t>oportunidad?</a:t>
            </a:r>
          </a:p>
          <a:p>
            <a:pPr marL="3175" indent="11113">
              <a:buNone/>
            </a:pPr>
            <a:endParaRPr lang="es-AR" sz="3100" dirty="0"/>
          </a:p>
          <a:p>
            <a:r>
              <a:rPr lang="es-AR" dirty="0"/>
              <a:t>En este caso tenemos un </a:t>
            </a:r>
            <a:r>
              <a:rPr lang="es-AR" dirty="0" smtClean="0"/>
              <a:t>enfoque de </a:t>
            </a:r>
            <a:r>
              <a:rPr lang="es-AR" dirty="0"/>
              <a:t>venta a largo plazo y con una </a:t>
            </a:r>
            <a:r>
              <a:rPr lang="es-AR" dirty="0" smtClean="0"/>
              <a:t>inversión mayor</a:t>
            </a:r>
            <a:r>
              <a:rPr lang="es-AR" dirty="0"/>
              <a:t>. </a:t>
            </a:r>
            <a:endParaRPr lang="es-AR" dirty="0" smtClean="0"/>
          </a:p>
          <a:p>
            <a:pPr>
              <a:buNone/>
            </a:pPr>
            <a:endParaRPr lang="es-AR" sz="1400" dirty="0" smtClean="0"/>
          </a:p>
          <a:p>
            <a:r>
              <a:rPr lang="es-AR" dirty="0" smtClean="0"/>
              <a:t>Las </a:t>
            </a:r>
            <a:r>
              <a:rPr lang="es-AR" dirty="0"/>
              <a:t>necesidades </a:t>
            </a:r>
            <a:r>
              <a:rPr lang="es-AR" dirty="0" smtClean="0"/>
              <a:t> tecnológicas </a:t>
            </a:r>
            <a:r>
              <a:rPr lang="es-AR" dirty="0"/>
              <a:t>también serán mayores, </a:t>
            </a:r>
            <a:r>
              <a:rPr lang="es-AR" dirty="0" smtClean="0"/>
              <a:t>para </a:t>
            </a:r>
            <a:r>
              <a:rPr lang="es-AR" dirty="0"/>
              <a:t>ser eficientes en el proceso de venta </a:t>
            </a:r>
            <a:r>
              <a:rPr lang="es-AR" dirty="0" smtClean="0"/>
              <a:t>necesitaremos integrar </a:t>
            </a:r>
            <a:r>
              <a:rPr lang="es-AR" dirty="0"/>
              <a:t>los sistemas</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a:t>
            </a:fld>
            <a:endParaRPr lang="es-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smtClean="0"/>
              <a:t>2.3.8.Gestión de stocks</a:t>
            </a:r>
            <a:endParaRPr lang="es-AR" dirty="0"/>
          </a:p>
        </p:txBody>
      </p:sp>
      <p:sp>
        <p:nvSpPr>
          <p:cNvPr id="3" name="2 Marcador de contenido"/>
          <p:cNvSpPr>
            <a:spLocks noGrp="1"/>
          </p:cNvSpPr>
          <p:nvPr>
            <p:ph idx="1"/>
          </p:nvPr>
        </p:nvSpPr>
        <p:spPr/>
        <p:txBody>
          <a:bodyPr/>
          <a:lstStyle/>
          <a:p>
            <a:r>
              <a:rPr lang="es-AR" dirty="0" smtClean="0"/>
              <a:t>Este proceso ahorra procesos manuales y recursos humanos, así la integración cumple un doble cometido, la información para el comprador y el ahorro de costes para la empresa.</a:t>
            </a:r>
          </a:p>
          <a:p>
            <a:r>
              <a:rPr lang="es-AR" dirty="0" smtClean="0"/>
              <a:t>Cuanto más actualizado esté el stock, se </a:t>
            </a:r>
            <a:r>
              <a:rPr lang="es-AR" dirty="0" smtClean="0">
                <a:solidFill>
                  <a:srgbClr val="7030A0"/>
                </a:solidFill>
              </a:rPr>
              <a:t>ahorran reclamos por compras sin stock</a:t>
            </a:r>
            <a:r>
              <a:rPr lang="es-AR" dirty="0" smtClean="0"/>
              <a:t>, algo que ocurre más veces de lo deseado.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40</a:t>
            </a:fld>
            <a:endParaRPr lang="es-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2.3.9.Integración de sistemas de gestión</a:t>
            </a:r>
            <a:endParaRPr lang="es-AR" dirty="0"/>
          </a:p>
        </p:txBody>
      </p:sp>
      <p:sp>
        <p:nvSpPr>
          <p:cNvPr id="3" name="2 Marcador de contenido"/>
          <p:cNvSpPr>
            <a:spLocks noGrp="1"/>
          </p:cNvSpPr>
          <p:nvPr>
            <p:ph idx="1"/>
          </p:nvPr>
        </p:nvSpPr>
        <p:spPr>
          <a:xfrm>
            <a:off x="1435608" y="1447800"/>
            <a:ext cx="7498080" cy="5053034"/>
          </a:xfrm>
        </p:spPr>
        <p:txBody>
          <a:bodyPr>
            <a:normAutofit/>
          </a:bodyPr>
          <a:lstStyle/>
          <a:p>
            <a:pPr marL="11113" indent="-11113" algn="ctr">
              <a:buNone/>
            </a:pPr>
            <a:r>
              <a:rPr lang="es-AR" sz="4000" dirty="0" smtClean="0"/>
              <a:t>El objetivo de estos sistemas es facilitar la gestión, automatizando diversos procesos que realizados manualmente llevarían un gasto extra y es recomendable hacerlo, según vaya creciendo el negocio de la tienda.</a:t>
            </a:r>
          </a:p>
          <a:p>
            <a:pPr marL="11113" indent="-11113" algn="just">
              <a:buNone/>
            </a:pPr>
            <a:endParaRPr lang="es-AR" dirty="0" smtClean="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41</a:t>
            </a:fld>
            <a:endParaRPr lang="es-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2.3.9.Integración de sistemas de gestión</a:t>
            </a:r>
            <a:endParaRPr lang="es-AR" dirty="0"/>
          </a:p>
        </p:txBody>
      </p:sp>
      <p:sp>
        <p:nvSpPr>
          <p:cNvPr id="3" name="2 Marcador de contenido"/>
          <p:cNvSpPr>
            <a:spLocks noGrp="1"/>
          </p:cNvSpPr>
          <p:nvPr>
            <p:ph idx="1"/>
          </p:nvPr>
        </p:nvSpPr>
        <p:spPr>
          <a:xfrm>
            <a:off x="1071538" y="1447800"/>
            <a:ext cx="7862150" cy="5195910"/>
          </a:xfrm>
        </p:spPr>
        <p:txBody>
          <a:bodyPr>
            <a:normAutofit fontScale="85000" lnSpcReduction="20000"/>
          </a:bodyPr>
          <a:lstStyle/>
          <a:p>
            <a:pPr algn="ctr">
              <a:buNone/>
            </a:pPr>
            <a:r>
              <a:rPr lang="es-AR" b="1" dirty="0" smtClean="0">
                <a:solidFill>
                  <a:srgbClr val="7030A0"/>
                </a:solidFill>
              </a:rPr>
              <a:t>Principales sistemas de gestión y ventajas de integración con tienda:</a:t>
            </a:r>
          </a:p>
          <a:p>
            <a:pPr>
              <a:buNone/>
            </a:pPr>
            <a:r>
              <a:rPr lang="es-AR" dirty="0" smtClean="0"/>
              <a:t>• </a:t>
            </a:r>
            <a:r>
              <a:rPr lang="es-AR" b="1" dirty="0" smtClean="0">
                <a:solidFill>
                  <a:srgbClr val="C00000"/>
                </a:solidFill>
              </a:rPr>
              <a:t>Sistema contable</a:t>
            </a:r>
            <a:r>
              <a:rPr lang="es-AR" dirty="0" smtClean="0"/>
              <a:t>: permitirá automatizar la generación de los asientos contables de la tienda con los libros de la empresa.</a:t>
            </a:r>
          </a:p>
          <a:p>
            <a:pPr>
              <a:buNone/>
            </a:pPr>
            <a:r>
              <a:rPr lang="es-AR" dirty="0" smtClean="0"/>
              <a:t>• </a:t>
            </a:r>
            <a:r>
              <a:rPr lang="es-AR" b="1" dirty="0" smtClean="0">
                <a:solidFill>
                  <a:srgbClr val="C00000"/>
                </a:solidFill>
              </a:rPr>
              <a:t>ERP (Enterprise </a:t>
            </a:r>
            <a:r>
              <a:rPr lang="es-AR" b="1" dirty="0" err="1" smtClean="0">
                <a:solidFill>
                  <a:srgbClr val="C00000"/>
                </a:solidFill>
              </a:rPr>
              <a:t>Resource</a:t>
            </a:r>
            <a:r>
              <a:rPr lang="es-AR" b="1" dirty="0" smtClean="0">
                <a:solidFill>
                  <a:srgbClr val="C00000"/>
                </a:solidFill>
              </a:rPr>
              <a:t> </a:t>
            </a:r>
            <a:r>
              <a:rPr lang="es-AR" b="1" dirty="0" err="1" smtClean="0">
                <a:solidFill>
                  <a:srgbClr val="C00000"/>
                </a:solidFill>
              </a:rPr>
              <a:t>Planning</a:t>
            </a:r>
            <a:r>
              <a:rPr lang="es-AR" b="1" dirty="0" smtClean="0">
                <a:solidFill>
                  <a:srgbClr val="C00000"/>
                </a:solidFill>
              </a:rPr>
              <a:t>)</a:t>
            </a:r>
            <a:r>
              <a:rPr lang="es-AR" dirty="0" smtClean="0"/>
              <a:t>: el sistema de gestión de productos, proveedores y ventas.  Este es uno de los primeros sistemas de gestión en ser integrados en las tiendas online por su utilidad para la gestión de los diversos departamentos que participan en la venta de los productos (compras, producción, contabilidad… </a:t>
            </a:r>
            <a:r>
              <a:rPr lang="es-AR" dirty="0" err="1" smtClean="0"/>
              <a:t>etc</a:t>
            </a:r>
            <a:r>
              <a:rPr lang="es-AR" dirty="0" smtClean="0"/>
              <a:t>).</a:t>
            </a:r>
          </a:p>
          <a:p>
            <a:pPr>
              <a:buNone/>
            </a:pPr>
            <a:r>
              <a:rPr lang="es-AR" dirty="0" smtClean="0"/>
              <a:t>• </a:t>
            </a:r>
            <a:r>
              <a:rPr lang="es-AR" b="1" dirty="0" smtClean="0">
                <a:solidFill>
                  <a:srgbClr val="C00000"/>
                </a:solidFill>
              </a:rPr>
              <a:t>Gestión de almacén: </a:t>
            </a:r>
            <a:r>
              <a:rPr lang="es-AR" dirty="0" smtClean="0"/>
              <a:t>facilitará la disponibilidad de productos en stock con la mayor exactitud posible.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42</a:t>
            </a:fld>
            <a:endParaRPr lang="es-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lstStyle/>
          <a:p>
            <a:r>
              <a:rPr lang="es-AR" dirty="0" smtClean="0"/>
              <a:t>A SEGUIR...</a:t>
            </a:r>
            <a:endParaRPr lang="es-AR" dirty="0"/>
          </a:p>
        </p:txBody>
      </p:sp>
      <p:sp>
        <p:nvSpPr>
          <p:cNvPr id="3" name="2 Marcador de contenido"/>
          <p:cNvSpPr>
            <a:spLocks noGrp="1"/>
          </p:cNvSpPr>
          <p:nvPr>
            <p:ph idx="1"/>
          </p:nvPr>
        </p:nvSpPr>
        <p:spPr>
          <a:xfrm>
            <a:off x="1000100" y="1357298"/>
            <a:ext cx="7933588" cy="5286412"/>
          </a:xfrm>
        </p:spPr>
        <p:txBody>
          <a:bodyPr>
            <a:noAutofit/>
          </a:bodyPr>
          <a:lstStyle/>
          <a:p>
            <a:pPr algn="ctr">
              <a:buNone/>
            </a:pPr>
            <a:r>
              <a:rPr lang="es-AR" sz="8000" i="1" dirty="0" smtClean="0"/>
              <a:t>3.  Marketing : Atraer, convertir y retener.</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43</a:t>
            </a:fld>
            <a:endParaRPr lang="es-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a:xfrm>
            <a:off x="928662" y="1447800"/>
            <a:ext cx="8005026" cy="5053034"/>
          </a:xfrm>
        </p:spPr>
        <p:txBody>
          <a:bodyPr>
            <a:normAutofit fontScale="92500" lnSpcReduction="20000"/>
          </a:bodyPr>
          <a:lstStyle/>
          <a:p>
            <a:pPr marL="11113" indent="-11113" algn="just">
              <a:buNone/>
            </a:pPr>
            <a:r>
              <a:rPr lang="es-AR" sz="3900" dirty="0" smtClean="0"/>
              <a:t>Internet es un entorno de relaciones sociales complementario que debe tenerse presente en la estrategia global y de cualquier empresa que opere en cualquier sector de actividad.</a:t>
            </a:r>
          </a:p>
          <a:p>
            <a:endParaRPr lang="es-AR" sz="3900" dirty="0" smtClean="0"/>
          </a:p>
          <a:p>
            <a:pPr algn="ctr">
              <a:buNone/>
            </a:pPr>
            <a:r>
              <a:rPr lang="es-AR" sz="3900" dirty="0" smtClean="0"/>
              <a:t>La Estrategia Digital tiene que apoyarse en “Cuatro Pilares”: </a:t>
            </a:r>
            <a:r>
              <a:rPr lang="es-AR" sz="3900" dirty="0" err="1" smtClean="0">
                <a:solidFill>
                  <a:srgbClr val="C00000"/>
                </a:solidFill>
              </a:rPr>
              <a:t>Branding</a:t>
            </a:r>
            <a:r>
              <a:rPr lang="es-AR" sz="3900" dirty="0" smtClean="0"/>
              <a:t>, </a:t>
            </a:r>
            <a:r>
              <a:rPr lang="es-AR" sz="3900" dirty="0" smtClean="0">
                <a:solidFill>
                  <a:schemeClr val="accent5">
                    <a:lumMod val="75000"/>
                  </a:schemeClr>
                </a:solidFill>
              </a:rPr>
              <a:t>Generación de Tráfico,</a:t>
            </a:r>
            <a:r>
              <a:rPr lang="es-AR" sz="3900" dirty="0" smtClean="0"/>
              <a:t> </a:t>
            </a:r>
            <a:r>
              <a:rPr lang="es-AR" sz="3900" dirty="0" smtClean="0">
                <a:solidFill>
                  <a:srgbClr val="00B050"/>
                </a:solidFill>
              </a:rPr>
              <a:t>Social Media </a:t>
            </a:r>
            <a:r>
              <a:rPr lang="es-AR" sz="3900" dirty="0" smtClean="0"/>
              <a:t>y </a:t>
            </a:r>
            <a:r>
              <a:rPr lang="es-AR" sz="3900" dirty="0" smtClean="0">
                <a:solidFill>
                  <a:srgbClr val="7030A0"/>
                </a:solidFill>
              </a:rPr>
              <a:t>Distribución.</a:t>
            </a:r>
          </a:p>
          <a:p>
            <a:endParaRPr lang="es-AR" sz="4000" dirty="0" smtClean="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44</a:t>
            </a:fld>
            <a:endParaRPr lang="es-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142852"/>
            <a:ext cx="7498080" cy="1214446"/>
          </a:xfrm>
        </p:spPr>
        <p:txBody>
          <a:bodyPr>
            <a:normAutofit fontScale="90000"/>
          </a:bodyPr>
          <a:lstStyle/>
          <a:p>
            <a:pPr algn="ctr"/>
            <a:r>
              <a:rPr lang="es-AR" dirty="0" smtClean="0"/>
              <a:t>Cuatro Pilares de la Estrategia Digital</a:t>
            </a:r>
            <a:r>
              <a:rPr lang="es-AR" b="1" dirty="0" smtClean="0"/>
              <a:t>.</a:t>
            </a:r>
            <a:endParaRPr lang="es-AR" dirty="0"/>
          </a:p>
        </p:txBody>
      </p:sp>
      <p:pic>
        <p:nvPicPr>
          <p:cNvPr id="4" name="3 Marcador de contenido" descr="pilares estrategia digital.JPG"/>
          <p:cNvPicPr>
            <a:picLocks noGrp="1" noChangeAspect="1"/>
          </p:cNvPicPr>
          <p:nvPr>
            <p:ph idx="1"/>
          </p:nvPr>
        </p:nvPicPr>
        <p:blipFill>
          <a:blip r:embed="rId2"/>
          <a:stretch>
            <a:fillRect/>
          </a:stretch>
        </p:blipFill>
        <p:spPr>
          <a:xfrm>
            <a:off x="1714480" y="1447800"/>
            <a:ext cx="6357982" cy="5125522"/>
          </a:xfrm>
        </p:spPr>
      </p:pic>
      <p:sp>
        <p:nvSpPr>
          <p:cNvPr id="5" name="4 Marcador de número de diapositiva"/>
          <p:cNvSpPr>
            <a:spLocks noGrp="1"/>
          </p:cNvSpPr>
          <p:nvPr>
            <p:ph type="sldNum" sz="quarter" idx="12"/>
          </p:nvPr>
        </p:nvSpPr>
        <p:spPr/>
        <p:txBody>
          <a:bodyPr/>
          <a:lstStyle/>
          <a:p>
            <a:fld id="{B6FFBA24-795A-4074-B432-A96583D0BDE7}" type="slidenum">
              <a:rPr lang="es-AR" smtClean="0"/>
              <a:pPr/>
              <a:t>45</a:t>
            </a:fld>
            <a:endParaRPr lang="es-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p:txBody>
          <a:bodyPr>
            <a:normAutofit fontScale="85000" lnSpcReduction="10000"/>
          </a:bodyPr>
          <a:lstStyle/>
          <a:p>
            <a:pPr marL="596646" indent="-514350">
              <a:buFont typeface="+mj-lt"/>
              <a:buAutoNum type="arabicPeriod"/>
            </a:pPr>
            <a:r>
              <a:rPr lang="es-AR" sz="3800" b="1" dirty="0" err="1" smtClean="0"/>
              <a:t>Branding</a:t>
            </a:r>
            <a:r>
              <a:rPr lang="es-AR" sz="3800" b="1" dirty="0" smtClean="0"/>
              <a:t>,</a:t>
            </a:r>
            <a:r>
              <a:rPr lang="es-AR" b="1" dirty="0" smtClean="0"/>
              <a:t> </a:t>
            </a:r>
            <a:r>
              <a:rPr lang="es-AR" dirty="0" smtClean="0"/>
              <a:t>Son todos los esfuerzos dirigidos a acelerar el Conocimiento, posicionamiento de una marca y sus productos,  en la mente del público objetivo al que se dirige .</a:t>
            </a:r>
          </a:p>
          <a:p>
            <a:r>
              <a:rPr lang="es-AR" dirty="0" smtClean="0"/>
              <a:t>Construcción de marca se consigue con la presencia de ésta en los momentos cotidianos, y las acciones online que ayudan en este proceso como: </a:t>
            </a:r>
            <a:r>
              <a:rPr lang="es-AR" u="sng" dirty="0" smtClean="0"/>
              <a:t>Campañas de </a:t>
            </a:r>
            <a:r>
              <a:rPr lang="es-AR" u="sng" dirty="0" err="1" smtClean="0"/>
              <a:t>Display</a:t>
            </a:r>
            <a:r>
              <a:rPr lang="es-AR" u="sng" dirty="0" smtClean="0"/>
              <a:t> </a:t>
            </a:r>
            <a:r>
              <a:rPr lang="es-AR" u="sng" dirty="0" err="1" smtClean="0"/>
              <a:t>Advertising</a:t>
            </a:r>
            <a:r>
              <a:rPr lang="es-AR" u="sng" dirty="0" smtClean="0"/>
              <a:t> o Campañas de Gráfica en Internet bajo modelo </a:t>
            </a:r>
            <a:r>
              <a:rPr lang="es-AR" b="1" u="sng" dirty="0" smtClean="0">
                <a:solidFill>
                  <a:srgbClr val="7030A0"/>
                </a:solidFill>
              </a:rPr>
              <a:t>CPM </a:t>
            </a:r>
            <a:r>
              <a:rPr lang="es-AR" u="sng" dirty="0" smtClean="0"/>
              <a:t>(Coste por mil impresiones/impactos publicitarios</a:t>
            </a:r>
            <a:r>
              <a:rPr lang="es-AR" dirty="0" smtClean="0"/>
              <a:t>), los esfuerzos en </a:t>
            </a:r>
            <a:r>
              <a:rPr lang="es-AR" b="1" u="sng" dirty="0" smtClean="0">
                <a:solidFill>
                  <a:srgbClr val="7030A0"/>
                </a:solidFill>
              </a:rPr>
              <a:t>PR</a:t>
            </a:r>
            <a:r>
              <a:rPr lang="es-AR" dirty="0" smtClean="0"/>
              <a:t> y las </a:t>
            </a:r>
            <a:r>
              <a:rPr lang="es-AR" b="1" u="sng" dirty="0" smtClean="0">
                <a:solidFill>
                  <a:srgbClr val="7030A0"/>
                </a:solidFill>
              </a:rPr>
              <a:t>Promociones. </a:t>
            </a:r>
            <a:endParaRPr lang="es-AR" b="1" u="sng" dirty="0">
              <a:solidFill>
                <a:srgbClr val="7030A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46</a:t>
            </a:fld>
            <a:endParaRPr lang="es-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p:txBody>
          <a:bodyPr>
            <a:normAutofit/>
          </a:bodyPr>
          <a:lstStyle/>
          <a:p>
            <a:pPr marL="11113" indent="-11113">
              <a:buNone/>
            </a:pPr>
            <a:r>
              <a:rPr lang="es-AR" b="1" dirty="0" smtClean="0"/>
              <a:t>II. Generación de Tráfico o esfuerzos dirigidos a conducir Audiencia </a:t>
            </a:r>
            <a:r>
              <a:rPr lang="es-AR" dirty="0" smtClean="0"/>
              <a:t>Dentro de este incluiríamos:</a:t>
            </a:r>
          </a:p>
          <a:p>
            <a:r>
              <a:rPr lang="es-AR" dirty="0" smtClean="0"/>
              <a:t>las </a:t>
            </a:r>
            <a:r>
              <a:rPr lang="es-AR" b="1" u="sng" dirty="0" smtClean="0">
                <a:solidFill>
                  <a:srgbClr val="7030A0"/>
                </a:solidFill>
              </a:rPr>
              <a:t>Campañas de </a:t>
            </a:r>
            <a:r>
              <a:rPr lang="es-AR" b="1" u="sng" dirty="0" err="1" smtClean="0">
                <a:solidFill>
                  <a:srgbClr val="7030A0"/>
                </a:solidFill>
              </a:rPr>
              <a:t>Display</a:t>
            </a:r>
            <a:r>
              <a:rPr lang="es-AR" b="1" u="sng" dirty="0" smtClean="0">
                <a:solidFill>
                  <a:srgbClr val="7030A0"/>
                </a:solidFill>
              </a:rPr>
              <a:t>  Ad bajo modelo CPC </a:t>
            </a:r>
            <a:r>
              <a:rPr lang="es-AR" dirty="0" smtClean="0"/>
              <a:t>(Coste por click) donde los anunciantes pagan una cantidad pre-negociada cada vez que se produce un click en la publicidad por parte de alguno de los  usuarios   online alcanzados. </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47</a:t>
            </a:fld>
            <a:endParaRPr lang="es-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p:txBody>
          <a:bodyPr>
            <a:normAutofit fontScale="85000" lnSpcReduction="20000"/>
          </a:bodyPr>
          <a:lstStyle/>
          <a:p>
            <a:r>
              <a:rPr lang="es-AR" dirty="0" smtClean="0"/>
              <a:t>Las </a:t>
            </a:r>
            <a:r>
              <a:rPr lang="es-AR" b="1" dirty="0" smtClean="0">
                <a:solidFill>
                  <a:srgbClr val="7030A0"/>
                </a:solidFill>
              </a:rPr>
              <a:t>Campañas de PPC </a:t>
            </a:r>
            <a:r>
              <a:rPr lang="es-AR" dirty="0" smtClean="0"/>
              <a:t>(Price per Click) presencia de “anuncio” como enlace patrocinado en los resultados de las búsquedas hechas a través de palabras clave, frases . . por los usuarios en los diferentes motores de búsqueda.</a:t>
            </a:r>
          </a:p>
          <a:p>
            <a:r>
              <a:rPr lang="es-AR" b="1" dirty="0" smtClean="0">
                <a:solidFill>
                  <a:srgbClr val="7030A0"/>
                </a:solidFill>
              </a:rPr>
              <a:t>SEO </a:t>
            </a:r>
            <a:r>
              <a:rPr lang="es-AR" dirty="0" smtClean="0"/>
              <a:t>aquellos esfuerzos de adaptación a los criterios de los motores de búsqueda que llevados a cabo por una web con el objetivo conseguir posicionar sus diferentes páginas en los primeros resultados de búsqueda de palabras claves, frases . . . relacionadas con su actividad y su contenido. Hoy día la presencia en Medios Sociales y la influencia en</a:t>
            </a:r>
          </a:p>
          <a:p>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48</a:t>
            </a:fld>
            <a:endParaRPr lang="es-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a:xfrm>
            <a:off x="928662" y="1447800"/>
            <a:ext cx="8005026" cy="4800600"/>
          </a:xfrm>
        </p:spPr>
        <p:txBody>
          <a:bodyPr>
            <a:normAutofit fontScale="92500" lnSpcReduction="20000"/>
          </a:bodyPr>
          <a:lstStyle/>
          <a:p>
            <a:pPr>
              <a:buNone/>
            </a:pPr>
            <a:r>
              <a:rPr lang="es-AR" b="1" dirty="0" smtClean="0"/>
              <a:t>III.  Social Media. </a:t>
            </a:r>
            <a:r>
              <a:rPr lang="es-AR" dirty="0" smtClean="0"/>
              <a:t>En este tercer pilar habría que hablar de la </a:t>
            </a:r>
            <a:r>
              <a:rPr lang="es-AR" b="1" u="sng" dirty="0" smtClean="0">
                <a:solidFill>
                  <a:srgbClr val="7030A0"/>
                </a:solidFill>
              </a:rPr>
              <a:t>presencia </a:t>
            </a:r>
            <a:r>
              <a:rPr lang="es-AR" u="sng" dirty="0" smtClean="0">
                <a:solidFill>
                  <a:srgbClr val="7030A0"/>
                </a:solidFill>
              </a:rPr>
              <a:t>social de las empresas en los Medios Sociales así como la optimización de dicha presencia </a:t>
            </a:r>
            <a:r>
              <a:rPr lang="es-AR" dirty="0" smtClean="0"/>
              <a:t>(Cuando hablamos de Medios Sociales tenemos que matizar y  diferenciar distintos tipos de plataformas de Social Media:</a:t>
            </a:r>
          </a:p>
          <a:p>
            <a:pPr marL="365125" indent="-11113"/>
            <a:r>
              <a:rPr lang="es-AR" dirty="0" smtClean="0"/>
              <a:t>Redes Sociales, plataformas de </a:t>
            </a:r>
            <a:r>
              <a:rPr lang="es-AR" dirty="0" err="1" smtClean="0"/>
              <a:t>Microblogging</a:t>
            </a:r>
            <a:r>
              <a:rPr lang="es-AR" dirty="0" smtClean="0"/>
              <a:t>, Foros, Blogs . . .), de las </a:t>
            </a:r>
            <a:r>
              <a:rPr lang="es-AR" dirty="0" smtClean="0">
                <a:solidFill>
                  <a:srgbClr val="7030A0"/>
                </a:solidFill>
              </a:rPr>
              <a:t>labores de </a:t>
            </a:r>
            <a:r>
              <a:rPr lang="es-AR" dirty="0" err="1" smtClean="0">
                <a:solidFill>
                  <a:srgbClr val="7030A0"/>
                </a:solidFill>
              </a:rPr>
              <a:t>Community</a:t>
            </a:r>
            <a:r>
              <a:rPr lang="es-AR" dirty="0" smtClean="0">
                <a:solidFill>
                  <a:srgbClr val="7030A0"/>
                </a:solidFill>
              </a:rPr>
              <a:t> Management</a:t>
            </a:r>
            <a:r>
              <a:rPr lang="es-AR" dirty="0" smtClean="0"/>
              <a:t> y de los </a:t>
            </a:r>
            <a:r>
              <a:rPr lang="es-AR" dirty="0" smtClean="0">
                <a:solidFill>
                  <a:srgbClr val="7030A0"/>
                </a:solidFill>
              </a:rPr>
              <a:t>esfuerzos estratégicos</a:t>
            </a:r>
          </a:p>
          <a:p>
            <a:pPr>
              <a:buNone/>
            </a:pPr>
            <a:r>
              <a:rPr lang="es-AR" dirty="0" smtClean="0">
                <a:solidFill>
                  <a:srgbClr val="7030A0"/>
                </a:solidFill>
              </a:rPr>
              <a:t>  dentro de estas plataformas </a:t>
            </a:r>
            <a:r>
              <a:rPr lang="es-AR" dirty="0" smtClean="0"/>
              <a:t>(SMM o Social Media Marketing)</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49</a:t>
            </a:fld>
            <a:endParaRPr lang="es-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t>Plataformas de venta online</a:t>
            </a:r>
            <a:endParaRPr lang="es-AR" dirty="0"/>
          </a:p>
        </p:txBody>
      </p:sp>
      <p:sp>
        <p:nvSpPr>
          <p:cNvPr id="3" name="2 Marcador de contenido"/>
          <p:cNvSpPr>
            <a:spLocks noGrp="1"/>
          </p:cNvSpPr>
          <p:nvPr>
            <p:ph idx="1"/>
          </p:nvPr>
        </p:nvSpPr>
        <p:spPr>
          <a:xfrm>
            <a:off x="214282" y="1600200"/>
            <a:ext cx="8643998" cy="4829196"/>
          </a:xfrm>
        </p:spPr>
        <p:txBody>
          <a:bodyPr>
            <a:normAutofit fontScale="92500"/>
          </a:bodyPr>
          <a:lstStyle/>
          <a:p>
            <a:pPr marL="3175" indent="11113" algn="just">
              <a:buNone/>
            </a:pPr>
            <a:r>
              <a:rPr lang="es-AR" dirty="0" smtClean="0"/>
              <a:t>Respondido lo anterior ya </a:t>
            </a:r>
            <a:r>
              <a:rPr lang="es-AR" dirty="0"/>
              <a:t>estamos preparados </a:t>
            </a:r>
            <a:r>
              <a:rPr lang="es-AR" dirty="0" smtClean="0"/>
              <a:t>para investigar </a:t>
            </a:r>
            <a:r>
              <a:rPr lang="es-AR" dirty="0"/>
              <a:t>qué soluciones tecnológicas encajan </a:t>
            </a:r>
            <a:r>
              <a:rPr lang="es-AR" dirty="0" smtClean="0"/>
              <a:t>más.</a:t>
            </a:r>
          </a:p>
          <a:p>
            <a:pPr marL="3175" indent="11113" algn="just">
              <a:buNone/>
            </a:pPr>
            <a:r>
              <a:rPr lang="es-AR" b="1" u="sng" dirty="0" err="1" smtClean="0"/>
              <a:t>Marketplaces</a:t>
            </a:r>
            <a:r>
              <a:rPr lang="es-AR" b="1" u="sng" dirty="0" smtClean="0"/>
              <a:t>  </a:t>
            </a:r>
            <a:r>
              <a:rPr lang="es-AR" b="1" u="sng" dirty="0"/>
              <a:t>horizontales y </a:t>
            </a:r>
            <a:r>
              <a:rPr lang="es-AR" b="1" u="sng" dirty="0" smtClean="0"/>
              <a:t>verticales</a:t>
            </a:r>
          </a:p>
          <a:p>
            <a:r>
              <a:rPr lang="es-AR" b="1" dirty="0" err="1">
                <a:solidFill>
                  <a:srgbClr val="FF0000"/>
                </a:solidFill>
              </a:rPr>
              <a:t>Marketplaces</a:t>
            </a:r>
            <a:r>
              <a:rPr lang="es-AR" b="1" dirty="0">
                <a:solidFill>
                  <a:srgbClr val="FF0000"/>
                </a:solidFill>
              </a:rPr>
              <a:t> Verticales</a:t>
            </a:r>
            <a:r>
              <a:rPr lang="es-AR" dirty="0"/>
              <a:t>: están especializados en una tipología de </a:t>
            </a:r>
            <a:r>
              <a:rPr lang="es-AR" dirty="0" smtClean="0"/>
              <a:t>producto o </a:t>
            </a:r>
            <a:r>
              <a:rPr lang="es-AR" dirty="0"/>
              <a:t>mercado concreto. Estos </a:t>
            </a:r>
            <a:r>
              <a:rPr lang="es-AR" dirty="0" err="1"/>
              <a:t>marketplaces</a:t>
            </a:r>
            <a:r>
              <a:rPr lang="es-AR" dirty="0"/>
              <a:t> permiten llegar a un nicho </a:t>
            </a:r>
            <a:r>
              <a:rPr lang="es-AR" dirty="0" smtClean="0"/>
              <a:t>de consumidores </a:t>
            </a:r>
            <a:r>
              <a:rPr lang="es-AR" dirty="0"/>
              <a:t>cuyas necesidades son cumplidas perfectamente por </a:t>
            </a:r>
            <a:r>
              <a:rPr lang="es-AR" dirty="0" smtClean="0"/>
              <a:t>nuestros productos.</a:t>
            </a:r>
          </a:p>
          <a:p>
            <a:pPr>
              <a:buNone/>
            </a:pPr>
            <a:r>
              <a:rPr lang="es-AR" sz="2600" dirty="0" smtClean="0">
                <a:solidFill>
                  <a:srgbClr val="002060"/>
                </a:solidFill>
              </a:rPr>
              <a:t>(Aseguramos </a:t>
            </a:r>
            <a:r>
              <a:rPr lang="es-AR" sz="2600" dirty="0">
                <a:solidFill>
                  <a:srgbClr val="002060"/>
                </a:solidFill>
              </a:rPr>
              <a:t>por tanto un público </a:t>
            </a:r>
            <a:r>
              <a:rPr lang="es-AR" sz="2600" dirty="0" smtClean="0">
                <a:solidFill>
                  <a:srgbClr val="002060"/>
                </a:solidFill>
              </a:rPr>
              <a:t>más afín </a:t>
            </a:r>
            <a:r>
              <a:rPr lang="es-AR" sz="2600" dirty="0">
                <a:solidFill>
                  <a:srgbClr val="002060"/>
                </a:solidFill>
              </a:rPr>
              <a:t>a nuestros </a:t>
            </a:r>
            <a:r>
              <a:rPr lang="es-AR" sz="2600" dirty="0" smtClean="0">
                <a:solidFill>
                  <a:srgbClr val="002060"/>
                </a:solidFill>
              </a:rPr>
              <a:t>productos).-</a:t>
            </a:r>
            <a:endParaRPr lang="es-AR" sz="2600" dirty="0">
              <a:solidFill>
                <a:srgbClr val="00206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a:t>
            </a:fld>
            <a:endParaRPr lang="es-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a:xfrm>
            <a:off x="1000100" y="1447800"/>
            <a:ext cx="7933588" cy="5124472"/>
          </a:xfrm>
        </p:spPr>
        <p:txBody>
          <a:bodyPr>
            <a:noAutofit/>
          </a:bodyPr>
          <a:lstStyle/>
          <a:p>
            <a:pPr marL="173038" indent="-173038"/>
            <a:endParaRPr lang="es-AR" sz="3600" dirty="0" smtClean="0"/>
          </a:p>
          <a:p>
            <a:pPr marL="173038" indent="-173038"/>
            <a:r>
              <a:rPr lang="es-AR" sz="3600" dirty="0" smtClean="0"/>
              <a:t>Redes Sociales, plataformas de Foros, </a:t>
            </a:r>
            <a:r>
              <a:rPr lang="es-AR" sz="3600" dirty="0" err="1" smtClean="0"/>
              <a:t>Microblogging</a:t>
            </a:r>
            <a:r>
              <a:rPr lang="es-AR" sz="3600" dirty="0" smtClean="0"/>
              <a:t>, Blogs . . .), de las </a:t>
            </a:r>
            <a:r>
              <a:rPr lang="es-AR" sz="3600" dirty="0" smtClean="0">
                <a:solidFill>
                  <a:srgbClr val="7030A0"/>
                </a:solidFill>
              </a:rPr>
              <a:t>labores de </a:t>
            </a:r>
            <a:r>
              <a:rPr lang="es-AR" sz="3600" dirty="0" err="1" smtClean="0">
                <a:solidFill>
                  <a:srgbClr val="7030A0"/>
                </a:solidFill>
              </a:rPr>
              <a:t>Community</a:t>
            </a:r>
            <a:r>
              <a:rPr lang="es-AR" sz="3600" dirty="0" smtClean="0">
                <a:solidFill>
                  <a:srgbClr val="7030A0"/>
                </a:solidFill>
              </a:rPr>
              <a:t> Management</a:t>
            </a:r>
            <a:r>
              <a:rPr lang="es-AR" sz="3600" dirty="0" smtClean="0"/>
              <a:t> y de los </a:t>
            </a:r>
            <a:r>
              <a:rPr lang="es-AR" sz="3600" dirty="0" smtClean="0">
                <a:solidFill>
                  <a:srgbClr val="7030A0"/>
                </a:solidFill>
              </a:rPr>
              <a:t>esfuerzos estratégicos  dentro de estas plataformas </a:t>
            </a:r>
            <a:r>
              <a:rPr lang="es-AR" sz="3600" dirty="0" smtClean="0"/>
              <a:t>(SMM o Social Media Marketing)</a:t>
            </a:r>
          </a:p>
          <a:p>
            <a:endParaRPr lang="es-AR" sz="2800" b="1" dirty="0" smtClean="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50</a:t>
            </a:fld>
            <a:endParaRPr lang="es-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r>
              <a:rPr lang="es-AR" b="1" dirty="0" smtClean="0"/>
              <a:t>.</a:t>
            </a:r>
            <a:endParaRPr lang="es-AR" dirty="0"/>
          </a:p>
        </p:txBody>
      </p:sp>
      <p:sp>
        <p:nvSpPr>
          <p:cNvPr id="3" name="2 Marcador de contenido"/>
          <p:cNvSpPr>
            <a:spLocks noGrp="1"/>
          </p:cNvSpPr>
          <p:nvPr>
            <p:ph idx="1"/>
          </p:nvPr>
        </p:nvSpPr>
        <p:spPr>
          <a:xfrm>
            <a:off x="1071538" y="1447800"/>
            <a:ext cx="7862150" cy="4800600"/>
          </a:xfrm>
        </p:spPr>
        <p:txBody>
          <a:bodyPr/>
          <a:lstStyle/>
          <a:p>
            <a:pPr>
              <a:buNone/>
            </a:pPr>
            <a:r>
              <a:rPr lang="es-AR" b="1" dirty="0" smtClean="0"/>
              <a:t>IV. Distribución.  </a:t>
            </a:r>
          </a:p>
          <a:p>
            <a:pPr marL="92075" indent="-17463">
              <a:buNone/>
            </a:pPr>
            <a:r>
              <a:rPr lang="es-AR" sz="3600" dirty="0" smtClean="0"/>
              <a:t>La distribución consiste en el acercamiento “físico”, y en Internet en acercamiento “virtual” de un producto, en la cantidad, lugar y momento concreto, a sus potenciales y actuales compradores y clientes.  </a:t>
            </a:r>
          </a:p>
          <a:p>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51</a:t>
            </a:fld>
            <a:endParaRPr lang="es-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Cuatro Pilares de la Estrategia Digital</a:t>
            </a:r>
            <a:endParaRPr lang="es-AR" dirty="0"/>
          </a:p>
        </p:txBody>
      </p:sp>
      <p:sp>
        <p:nvSpPr>
          <p:cNvPr id="3" name="2 Marcador de contenido"/>
          <p:cNvSpPr>
            <a:spLocks noGrp="1"/>
          </p:cNvSpPr>
          <p:nvPr>
            <p:ph idx="1"/>
          </p:nvPr>
        </p:nvSpPr>
        <p:spPr/>
        <p:txBody>
          <a:bodyPr>
            <a:normAutofit fontScale="85000" lnSpcReduction="10000"/>
          </a:bodyPr>
          <a:lstStyle/>
          <a:p>
            <a:r>
              <a:rPr lang="es-AR" dirty="0" smtClean="0"/>
              <a:t>Se incluirían los esfuerzos basados en </a:t>
            </a:r>
            <a:r>
              <a:rPr lang="es-AR" b="1" dirty="0" smtClean="0"/>
              <a:t>Marketing de Resultados</a:t>
            </a:r>
            <a:r>
              <a:rPr lang="es-AR" dirty="0" smtClean="0"/>
              <a:t> como son los Programas de Afiliación, los cuales, bajo modelos CPL (Coste por Lead/Registro) y CPA (Coste por adquisición / Conversión / Venta), apoyado en </a:t>
            </a:r>
            <a:r>
              <a:rPr lang="es-AR" dirty="0" err="1" smtClean="0"/>
              <a:t>publishers</a:t>
            </a:r>
            <a:r>
              <a:rPr lang="es-AR" dirty="0" smtClean="0"/>
              <a:t>, cuyos compromisos consisten en dar visibilidad a los productos incluidos en el programa a través de diferentes acciones online con el objetivo de conducir audiencia cualificada a la tienda, y su beneficio es un porcentaje del valor total de la compra hecha por un usuario, o una cantidad fija por cada Lead/Registro conseguido.</a:t>
            </a:r>
          </a:p>
          <a:p>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52</a:t>
            </a:fld>
            <a:endParaRPr lang="es-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74638"/>
            <a:ext cx="8433654" cy="1143000"/>
          </a:xfrm>
        </p:spPr>
        <p:txBody>
          <a:bodyPr>
            <a:normAutofit fontScale="90000"/>
          </a:bodyPr>
          <a:lstStyle/>
          <a:p>
            <a:pPr algn="ctr"/>
            <a:r>
              <a:rPr lang="es-AR" dirty="0" smtClean="0"/>
              <a:t>Cuatro Pilares de la Estrategia Digital</a:t>
            </a:r>
            <a:r>
              <a:rPr lang="es-AR" b="1" dirty="0" smtClean="0"/>
              <a:t>.</a:t>
            </a:r>
            <a:endParaRPr lang="es-AR" dirty="0"/>
          </a:p>
        </p:txBody>
      </p:sp>
      <p:pic>
        <p:nvPicPr>
          <p:cNvPr id="4" name="3 Marcador de contenido" descr="fidelizacion.JPG"/>
          <p:cNvPicPr>
            <a:picLocks noGrp="1" noChangeAspect="1"/>
          </p:cNvPicPr>
          <p:nvPr>
            <p:ph idx="1"/>
          </p:nvPr>
        </p:nvPicPr>
        <p:blipFill>
          <a:blip r:embed="rId2"/>
          <a:stretch>
            <a:fillRect/>
          </a:stretch>
        </p:blipFill>
        <p:spPr>
          <a:xfrm>
            <a:off x="1000100" y="1428736"/>
            <a:ext cx="7929618" cy="3071834"/>
          </a:xfrm>
        </p:spPr>
      </p:pic>
      <p:sp>
        <p:nvSpPr>
          <p:cNvPr id="5" name="4 Rectángulo"/>
          <p:cNvSpPr/>
          <p:nvPr/>
        </p:nvSpPr>
        <p:spPr>
          <a:xfrm>
            <a:off x="1000100" y="4500570"/>
            <a:ext cx="7643866" cy="1938992"/>
          </a:xfrm>
          <a:prstGeom prst="rect">
            <a:avLst/>
          </a:prstGeom>
        </p:spPr>
        <p:txBody>
          <a:bodyPr wrap="square">
            <a:spAutoFit/>
          </a:bodyPr>
          <a:lstStyle/>
          <a:p>
            <a:pPr algn="just"/>
            <a:r>
              <a:rPr lang="es-AR" sz="2400" dirty="0" smtClean="0"/>
              <a:t>Resumiendo, toda empresa necesita una estrategia dirigida a la captación de nuevos compradores y una dirigida a convertir compradores actuales en clientes satisfechos,  es decir una estrategia de fidelización centrada en la retención de clientes.</a:t>
            </a:r>
            <a:endParaRPr lang="es-AR" sz="2400" dirty="0"/>
          </a:p>
        </p:txBody>
      </p:sp>
      <p:sp>
        <p:nvSpPr>
          <p:cNvPr id="6" name="5 Marcador de número de diapositiva"/>
          <p:cNvSpPr>
            <a:spLocks noGrp="1"/>
          </p:cNvSpPr>
          <p:nvPr>
            <p:ph type="sldNum" sz="quarter" idx="12"/>
          </p:nvPr>
        </p:nvSpPr>
        <p:spPr/>
        <p:txBody>
          <a:bodyPr/>
          <a:lstStyle/>
          <a:p>
            <a:fld id="{B6FFBA24-795A-4074-B432-A96583D0BDE7}" type="slidenum">
              <a:rPr lang="es-AR" smtClean="0"/>
              <a:pPr/>
              <a:t>53</a:t>
            </a:fld>
            <a:endParaRPr lang="es-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Modelos de contratación</a:t>
            </a:r>
            <a:br>
              <a:rPr lang="es-AR" b="1" dirty="0" smtClean="0"/>
            </a:br>
            <a:r>
              <a:rPr lang="es-AR" b="1" dirty="0" smtClean="0"/>
              <a:t>publicitarios</a:t>
            </a:r>
            <a:endParaRPr lang="es-AR" dirty="0"/>
          </a:p>
        </p:txBody>
      </p:sp>
      <p:sp>
        <p:nvSpPr>
          <p:cNvPr id="3" name="2 Marcador de contenido"/>
          <p:cNvSpPr>
            <a:spLocks noGrp="1"/>
          </p:cNvSpPr>
          <p:nvPr>
            <p:ph idx="1"/>
          </p:nvPr>
        </p:nvSpPr>
        <p:spPr/>
        <p:txBody>
          <a:bodyPr/>
          <a:lstStyle/>
          <a:p>
            <a:pPr marL="11113" indent="-11113">
              <a:buNone/>
            </a:pPr>
            <a:r>
              <a:rPr lang="es-AR" dirty="0" smtClean="0"/>
              <a:t>Existen diferentes Modelos de Contratación Publicitaria, entre ellos destacaremos:</a:t>
            </a:r>
          </a:p>
          <a:p>
            <a:pPr marL="11113" indent="-11113">
              <a:buNone/>
            </a:pPr>
            <a:endParaRPr lang="es-AR" dirty="0" smtClean="0"/>
          </a:p>
          <a:p>
            <a:pPr marL="11113" indent="-11113"/>
            <a:r>
              <a:rPr lang="es-AR" b="1" dirty="0" smtClean="0"/>
              <a:t>CPM (Coste por mil impresiones servidas). Modelo de contratación</a:t>
            </a:r>
          </a:p>
          <a:p>
            <a:pPr marL="11113" indent="-11113">
              <a:buNone/>
            </a:pPr>
            <a:r>
              <a:rPr lang="es-AR" dirty="0" smtClean="0"/>
              <a:t>publicitaria a través del cual el anunciante paga una cantidad establecida cada vez que se generan mil impactos publicitarios.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54</a:t>
            </a:fld>
            <a:endParaRPr lang="es-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Modelos de contratación</a:t>
            </a:r>
            <a:br>
              <a:rPr lang="es-AR" b="1" dirty="0" smtClean="0"/>
            </a:br>
            <a:r>
              <a:rPr lang="es-AR" b="1" dirty="0" smtClean="0"/>
              <a:t>publicitarios</a:t>
            </a:r>
            <a:endParaRPr lang="es-AR" dirty="0"/>
          </a:p>
        </p:txBody>
      </p:sp>
      <p:sp>
        <p:nvSpPr>
          <p:cNvPr id="3" name="2 Marcador de contenido"/>
          <p:cNvSpPr>
            <a:spLocks noGrp="1"/>
          </p:cNvSpPr>
          <p:nvPr>
            <p:ph idx="1"/>
          </p:nvPr>
        </p:nvSpPr>
        <p:spPr>
          <a:xfrm>
            <a:off x="1000100" y="1447800"/>
            <a:ext cx="7933588" cy="4800600"/>
          </a:xfrm>
        </p:spPr>
        <p:txBody>
          <a:bodyPr>
            <a:normAutofit/>
          </a:bodyPr>
          <a:lstStyle/>
          <a:p>
            <a:pPr marL="11113" indent="-11113"/>
            <a:endParaRPr lang="es-AR" b="1" dirty="0" smtClean="0"/>
          </a:p>
          <a:p>
            <a:pPr marL="11113" indent="-11113"/>
            <a:r>
              <a:rPr lang="es-AR" b="1" dirty="0" smtClean="0"/>
              <a:t>CPC (Coste por Click). Modelo de contratación publicitaria a través del cual </a:t>
            </a:r>
            <a:r>
              <a:rPr lang="es-AR" dirty="0" smtClean="0"/>
              <a:t>un anunciante paga una cantidad fija cada vez que alguno de los usuarios alcanzados a través de una campaña de gráfica en Internet hace click en alguna de las piezas,  sin importar el número de impresiones que se sirvan.</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55</a:t>
            </a:fld>
            <a:endParaRPr lang="es-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Modelos de contratación</a:t>
            </a:r>
            <a:br>
              <a:rPr lang="es-AR" b="1" dirty="0" smtClean="0"/>
            </a:br>
            <a:r>
              <a:rPr lang="es-AR" b="1" dirty="0" smtClean="0"/>
              <a:t>publicitarios</a:t>
            </a:r>
            <a:endParaRPr lang="es-AR" dirty="0"/>
          </a:p>
        </p:txBody>
      </p:sp>
      <p:sp>
        <p:nvSpPr>
          <p:cNvPr id="3" name="2 Marcador de contenido"/>
          <p:cNvSpPr>
            <a:spLocks noGrp="1"/>
          </p:cNvSpPr>
          <p:nvPr>
            <p:ph idx="1"/>
          </p:nvPr>
        </p:nvSpPr>
        <p:spPr/>
        <p:txBody>
          <a:bodyPr/>
          <a:lstStyle/>
          <a:p>
            <a:pPr marL="11113" indent="-11113">
              <a:tabLst>
                <a:tab pos="265113" algn="l"/>
              </a:tabLst>
            </a:pPr>
            <a:r>
              <a:rPr lang="es-AR" b="1" dirty="0" smtClean="0"/>
              <a:t>CPL (Coste por Lead). </a:t>
            </a:r>
            <a:r>
              <a:rPr lang="es-AR" dirty="0" smtClean="0"/>
              <a:t>Modelo de contratación publicitaria a través del cual</a:t>
            </a:r>
          </a:p>
          <a:p>
            <a:pPr marL="11113" indent="-11113">
              <a:buNone/>
              <a:tabLst>
                <a:tab pos="265113" algn="l"/>
              </a:tabLst>
            </a:pPr>
            <a:r>
              <a:rPr lang="es-AR" dirty="0" smtClean="0"/>
              <a:t>el anunciante paga cada vez que un usuario es conducido a su Web </a:t>
            </a:r>
            <a:r>
              <a:rPr lang="es-AR" dirty="0" err="1" smtClean="0"/>
              <a:t>Site</a:t>
            </a:r>
            <a:r>
              <a:rPr lang="es-AR" dirty="0" smtClean="0"/>
              <a:t> y se registra en este.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56</a:t>
            </a:fld>
            <a:endParaRPr lang="es-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b="1" dirty="0" smtClean="0"/>
              <a:t>Modelos de contratación</a:t>
            </a:r>
            <a:br>
              <a:rPr lang="es-AR" b="1" dirty="0" smtClean="0"/>
            </a:br>
            <a:r>
              <a:rPr lang="es-AR" b="1" dirty="0" smtClean="0"/>
              <a:t>publicitarios</a:t>
            </a:r>
            <a:endParaRPr lang="es-AR" dirty="0"/>
          </a:p>
        </p:txBody>
      </p:sp>
      <p:sp>
        <p:nvSpPr>
          <p:cNvPr id="3" name="2 Marcador de contenido"/>
          <p:cNvSpPr>
            <a:spLocks noGrp="1"/>
          </p:cNvSpPr>
          <p:nvPr>
            <p:ph idx="1"/>
          </p:nvPr>
        </p:nvSpPr>
        <p:spPr/>
        <p:txBody>
          <a:bodyPr/>
          <a:lstStyle/>
          <a:p>
            <a:endParaRPr lang="es-AR" b="1" dirty="0" smtClean="0"/>
          </a:p>
          <a:p>
            <a:pPr marL="11113" indent="-11113"/>
            <a:r>
              <a:rPr lang="es-AR" b="1" dirty="0" smtClean="0"/>
              <a:t>CPA (Coste por Adquisición). </a:t>
            </a:r>
            <a:r>
              <a:rPr lang="es-AR" dirty="0" smtClean="0"/>
              <a:t>Modelo de contratación publicitaria a través del cual el anunciante paga cada vez que un usuario es conducido a su </a:t>
            </a:r>
            <a:r>
              <a:rPr lang="es-AR" dirty="0" err="1" smtClean="0"/>
              <a:t>eStore</a:t>
            </a:r>
            <a:r>
              <a:rPr lang="es-AR" dirty="0" smtClean="0"/>
              <a:t> / Plataforma de e-</a:t>
            </a:r>
            <a:r>
              <a:rPr lang="es-AR" dirty="0" err="1" smtClean="0"/>
              <a:t>commerce</a:t>
            </a:r>
            <a:r>
              <a:rPr lang="es-AR" dirty="0" smtClean="0"/>
              <a:t> y hace una compra.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57</a:t>
            </a:fld>
            <a:endParaRPr lang="es-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normAutofit fontScale="90000"/>
          </a:bodyPr>
          <a:lstStyle/>
          <a:p>
            <a:pPr algn="ctr"/>
            <a:r>
              <a:rPr lang="es-AR" sz="2800" b="1" dirty="0" smtClean="0"/>
              <a:t/>
            </a:r>
            <a:br>
              <a:rPr lang="es-AR" sz="2800" b="1" dirty="0" smtClean="0"/>
            </a:br>
            <a:r>
              <a:rPr lang="es-AR" sz="2800" b="1" dirty="0" smtClean="0"/>
              <a:t>Parámetros de medición del rendimiento de las</a:t>
            </a:r>
            <a:br>
              <a:rPr lang="es-AR" sz="2800" b="1" dirty="0" smtClean="0"/>
            </a:br>
            <a:r>
              <a:rPr lang="es-AR" sz="2800" b="1" dirty="0" smtClean="0"/>
              <a:t>acciones de publicidad online</a:t>
            </a:r>
            <a:br>
              <a:rPr lang="es-AR" sz="2800" b="1" dirty="0" smtClean="0"/>
            </a:br>
            <a:endParaRPr lang="es-AR" sz="2800" dirty="0"/>
          </a:p>
        </p:txBody>
      </p:sp>
      <p:sp>
        <p:nvSpPr>
          <p:cNvPr id="3" name="2 Marcador de contenido"/>
          <p:cNvSpPr>
            <a:spLocks noGrp="1"/>
          </p:cNvSpPr>
          <p:nvPr>
            <p:ph idx="1"/>
          </p:nvPr>
        </p:nvSpPr>
        <p:spPr>
          <a:xfrm>
            <a:off x="1071538" y="1447800"/>
            <a:ext cx="7862150" cy="4800600"/>
          </a:xfrm>
        </p:spPr>
        <p:txBody>
          <a:bodyPr>
            <a:normAutofit fontScale="92500" lnSpcReduction="10000"/>
          </a:bodyPr>
          <a:lstStyle/>
          <a:p>
            <a:pPr marL="11113" indent="-11113"/>
            <a:r>
              <a:rPr lang="es-AR" b="1" dirty="0" smtClean="0"/>
              <a:t>CTR (</a:t>
            </a:r>
            <a:r>
              <a:rPr lang="es-AR" b="1" dirty="0" err="1" smtClean="0"/>
              <a:t>Clickthrough</a:t>
            </a:r>
            <a:r>
              <a:rPr lang="es-AR" b="1" dirty="0" smtClean="0"/>
              <a:t> </a:t>
            </a:r>
            <a:r>
              <a:rPr lang="es-AR" b="1" dirty="0" err="1" smtClean="0"/>
              <a:t>Rate</a:t>
            </a:r>
            <a:r>
              <a:rPr lang="es-AR" b="1" dirty="0" smtClean="0"/>
              <a:t>). </a:t>
            </a:r>
            <a:r>
              <a:rPr lang="es-AR" dirty="0" smtClean="0"/>
              <a:t>Ratio que mide el porcentaje de </a:t>
            </a:r>
            <a:r>
              <a:rPr lang="es-AR" dirty="0" err="1" smtClean="0"/>
              <a:t>clicks</a:t>
            </a:r>
            <a:r>
              <a:rPr lang="es-AR" dirty="0" smtClean="0"/>
              <a:t> sobre impresiones servidas.</a:t>
            </a:r>
          </a:p>
          <a:p>
            <a:pPr marL="11113" indent="-11113"/>
            <a:r>
              <a:rPr lang="es-AR" b="1" dirty="0" smtClean="0"/>
              <a:t>CPC (Coste por Click). </a:t>
            </a:r>
            <a:r>
              <a:rPr lang="es-AR" dirty="0" smtClean="0"/>
              <a:t>Además de ser un modelo de contratación publicitaria, es un parámetro de medición que indica el coste de cada click generado.</a:t>
            </a:r>
          </a:p>
          <a:p>
            <a:r>
              <a:rPr lang="es-AR" b="1" dirty="0" smtClean="0"/>
              <a:t>CPL (Coste por Lead). </a:t>
            </a:r>
            <a:r>
              <a:rPr lang="es-AR" dirty="0" smtClean="0"/>
              <a:t>Además de ser un modelo de contratación publicitaria, es un Parámetro de medición que indica el coste de cada Lead (cliente potencial) conseguido.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58</a:t>
            </a:fld>
            <a:endParaRPr lang="es-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pPr algn="ctr"/>
            <a:r>
              <a:rPr lang="es-AR" sz="3100" b="1" dirty="0" smtClean="0"/>
              <a:t/>
            </a:r>
            <a:br>
              <a:rPr lang="es-AR" sz="3100" b="1" dirty="0" smtClean="0"/>
            </a:br>
            <a:r>
              <a:rPr lang="es-AR" sz="3100" b="1" dirty="0" smtClean="0"/>
              <a:t>Parámetros de medición del rendimiento de las</a:t>
            </a:r>
            <a:br>
              <a:rPr lang="es-AR" sz="3100" b="1" dirty="0" smtClean="0"/>
            </a:br>
            <a:r>
              <a:rPr lang="es-AR" sz="3100" b="1" dirty="0" smtClean="0"/>
              <a:t>acciones de publicidad online</a:t>
            </a:r>
            <a:r>
              <a:rPr lang="es-AR" sz="4400" b="1" dirty="0" smtClean="0"/>
              <a:t/>
            </a:r>
            <a:br>
              <a:rPr lang="es-AR" sz="4400" b="1" dirty="0" smtClean="0"/>
            </a:br>
            <a:endParaRPr lang="es-AR" dirty="0"/>
          </a:p>
        </p:txBody>
      </p:sp>
      <p:sp>
        <p:nvSpPr>
          <p:cNvPr id="3" name="2 Marcador de contenido"/>
          <p:cNvSpPr>
            <a:spLocks noGrp="1"/>
          </p:cNvSpPr>
          <p:nvPr>
            <p:ph idx="1"/>
          </p:nvPr>
        </p:nvSpPr>
        <p:spPr>
          <a:xfrm>
            <a:off x="714348" y="1447800"/>
            <a:ext cx="8219340" cy="4800600"/>
          </a:xfrm>
        </p:spPr>
        <p:txBody>
          <a:bodyPr>
            <a:normAutofit fontScale="92500" lnSpcReduction="10000"/>
          </a:bodyPr>
          <a:lstStyle/>
          <a:p>
            <a:r>
              <a:rPr lang="es-AR" b="1" dirty="0" smtClean="0"/>
              <a:t>CPA (Coste por Adquisición). </a:t>
            </a:r>
            <a:r>
              <a:rPr lang="es-AR" dirty="0" smtClean="0"/>
              <a:t>Además de ser un modelo de contratación</a:t>
            </a:r>
          </a:p>
          <a:p>
            <a:r>
              <a:rPr lang="es-AR" dirty="0" smtClean="0"/>
              <a:t>publicitaria, es un Parámetro de medición que indica el coste de cada venta que hemos conseguido.</a:t>
            </a:r>
          </a:p>
          <a:p>
            <a:r>
              <a:rPr lang="es-AR" b="1" dirty="0" smtClean="0"/>
              <a:t>Ratio de la Visita al Registro. </a:t>
            </a:r>
            <a:r>
              <a:rPr lang="es-AR" dirty="0" smtClean="0"/>
              <a:t>Porcentaje de Registros sobre total Visitas.</a:t>
            </a:r>
          </a:p>
          <a:p>
            <a:r>
              <a:rPr lang="es-AR" b="1" dirty="0" smtClean="0"/>
              <a:t>Ratio de Usuario Único a Usuario </a:t>
            </a:r>
            <a:r>
              <a:rPr lang="es-AR" dirty="0" smtClean="0"/>
              <a:t>Registrado. Porcentaje de Registros sobre total Usuarios Únicos.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59</a:t>
            </a:fld>
            <a:endParaRPr lang="es-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2.2.Plataformas de venta online</a:t>
            </a:r>
            <a:endParaRPr lang="es-AR" dirty="0"/>
          </a:p>
        </p:txBody>
      </p:sp>
      <p:sp>
        <p:nvSpPr>
          <p:cNvPr id="3" name="2 Marcador de contenido"/>
          <p:cNvSpPr>
            <a:spLocks noGrp="1"/>
          </p:cNvSpPr>
          <p:nvPr>
            <p:ph idx="1"/>
          </p:nvPr>
        </p:nvSpPr>
        <p:spPr/>
        <p:txBody>
          <a:bodyPr/>
          <a:lstStyle/>
          <a:p>
            <a:pPr marL="3175" indent="11113">
              <a:buNone/>
            </a:pPr>
            <a:r>
              <a:rPr lang="es-AR" b="1" dirty="0" err="1">
                <a:solidFill>
                  <a:srgbClr val="FF0000"/>
                </a:solidFill>
              </a:rPr>
              <a:t>Marketplaces</a:t>
            </a:r>
            <a:r>
              <a:rPr lang="es-AR" b="1" dirty="0">
                <a:solidFill>
                  <a:srgbClr val="FF0000"/>
                </a:solidFill>
              </a:rPr>
              <a:t> Horizontales: </a:t>
            </a:r>
            <a:r>
              <a:rPr lang="es-AR" dirty="0"/>
              <a:t>la finalidad es la misma, sin </a:t>
            </a:r>
            <a:r>
              <a:rPr lang="es-AR" dirty="0" smtClean="0"/>
              <a:t>embargo normalmente </a:t>
            </a:r>
            <a:r>
              <a:rPr lang="es-AR" dirty="0"/>
              <a:t>son más conocidos los horizontales porque </a:t>
            </a:r>
            <a:r>
              <a:rPr lang="es-AR" dirty="0">
                <a:solidFill>
                  <a:srgbClr val="0070C0"/>
                </a:solidFill>
              </a:rPr>
              <a:t>atraen a </a:t>
            </a:r>
            <a:r>
              <a:rPr lang="es-AR" dirty="0" smtClean="0">
                <a:solidFill>
                  <a:srgbClr val="0070C0"/>
                </a:solidFill>
              </a:rPr>
              <a:t>más público</a:t>
            </a:r>
            <a:r>
              <a:rPr lang="es-AR" dirty="0" smtClean="0"/>
              <a:t> </a:t>
            </a:r>
            <a:r>
              <a:rPr lang="es-AR" dirty="0"/>
              <a:t>que los verticales al poseer una mayor variedad de productos.</a:t>
            </a:r>
          </a:p>
          <a:p>
            <a:pPr marL="3175" indent="11113">
              <a:buNone/>
            </a:pPr>
            <a:r>
              <a:rPr lang="es-AR" dirty="0"/>
              <a:t>En este caso se aprovecha sobre todo el tráfico de </a:t>
            </a:r>
            <a:r>
              <a:rPr lang="es-AR" dirty="0" err="1"/>
              <a:t>marketplace</a:t>
            </a:r>
            <a:r>
              <a:rPr lang="es-AR" dirty="0"/>
              <a:t>.</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a:t>
            </a:fld>
            <a:endParaRPr lang="es-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noAutofit/>
          </a:bodyPr>
          <a:lstStyle/>
          <a:p>
            <a:pPr algn="ctr"/>
            <a:r>
              <a:rPr lang="es-AR" sz="2800" b="1" dirty="0" smtClean="0"/>
              <a:t>Parámetros de medición del rendimiento de las</a:t>
            </a:r>
            <a:br>
              <a:rPr lang="es-AR" sz="2800" b="1" dirty="0" smtClean="0"/>
            </a:br>
            <a:r>
              <a:rPr lang="es-AR" sz="2800" b="1" dirty="0" smtClean="0"/>
              <a:t>acciones de publicidad online</a:t>
            </a:r>
            <a:endParaRPr lang="es-AR" sz="2800" dirty="0"/>
          </a:p>
        </p:txBody>
      </p:sp>
      <p:sp>
        <p:nvSpPr>
          <p:cNvPr id="3" name="2 Marcador de contenido"/>
          <p:cNvSpPr>
            <a:spLocks noGrp="1"/>
          </p:cNvSpPr>
          <p:nvPr>
            <p:ph idx="1"/>
          </p:nvPr>
        </p:nvSpPr>
        <p:spPr>
          <a:xfrm>
            <a:off x="1428728" y="1428736"/>
            <a:ext cx="7498080" cy="4800600"/>
          </a:xfrm>
        </p:spPr>
        <p:txBody>
          <a:bodyPr/>
          <a:lstStyle/>
          <a:p>
            <a:r>
              <a:rPr lang="es-AR" b="1" dirty="0" smtClean="0"/>
              <a:t>Ratio de la visita a la Compra. </a:t>
            </a:r>
            <a:r>
              <a:rPr lang="es-AR" dirty="0" smtClean="0"/>
              <a:t>Porcentaje de Compras sobre total Visitas.</a:t>
            </a:r>
          </a:p>
          <a:p>
            <a:r>
              <a:rPr lang="es-AR" b="1" dirty="0" smtClean="0"/>
              <a:t>Ratio de Usuario Único a Compra. </a:t>
            </a:r>
            <a:r>
              <a:rPr lang="es-AR" dirty="0" smtClean="0"/>
              <a:t>Porcentaje de Compras sobre el total Usuarios Únicos.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60</a:t>
            </a:fld>
            <a:endParaRPr lang="es-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5400" b="1" dirty="0" smtClean="0"/>
              <a:t>Atraer</a:t>
            </a:r>
            <a:endParaRPr lang="es-AR" sz="5400" dirty="0"/>
          </a:p>
        </p:txBody>
      </p:sp>
      <p:sp>
        <p:nvSpPr>
          <p:cNvPr id="3" name="2 Marcador de contenido"/>
          <p:cNvSpPr>
            <a:spLocks noGrp="1"/>
          </p:cNvSpPr>
          <p:nvPr>
            <p:ph idx="1"/>
          </p:nvPr>
        </p:nvSpPr>
        <p:spPr>
          <a:xfrm>
            <a:off x="1000100" y="1447800"/>
            <a:ext cx="7933588" cy="4800600"/>
          </a:xfrm>
        </p:spPr>
        <p:txBody>
          <a:bodyPr/>
          <a:lstStyle/>
          <a:p>
            <a:pPr marL="11113" indent="-11113" algn="just">
              <a:buNone/>
            </a:pPr>
            <a:endParaRPr lang="es-AR" dirty="0" smtClean="0"/>
          </a:p>
          <a:p>
            <a:pPr marL="11113" indent="-11113" algn="just">
              <a:buNone/>
            </a:pPr>
            <a:r>
              <a:rPr lang="es-AR" dirty="0" smtClean="0"/>
              <a:t>Toda tienda online tiene que llevar audiencia a éste, pero la realidad es que no sirve cualquier tipo de audiencia, todos los esfuerzos en adquisición de tráfico deben ir dirigidos a conducir audiencia cualificada.  En este  escenario, podemos encontrar </a:t>
            </a:r>
            <a:r>
              <a:rPr lang="es-AR" dirty="0" smtClean="0">
                <a:solidFill>
                  <a:srgbClr val="FF0000"/>
                </a:solidFill>
              </a:rPr>
              <a:t>dos teorías</a:t>
            </a:r>
            <a:r>
              <a:rPr lang="es-AR" dirty="0" smtClean="0"/>
              <a:t>:</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61</a:t>
            </a:fld>
            <a:endParaRPr lang="es-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sz="4400" b="1" dirty="0" smtClean="0"/>
              <a:t>Atraer</a:t>
            </a:r>
            <a:endParaRPr lang="es-AR" dirty="0"/>
          </a:p>
        </p:txBody>
      </p:sp>
      <p:sp>
        <p:nvSpPr>
          <p:cNvPr id="3" name="2 Marcador de contenido"/>
          <p:cNvSpPr>
            <a:spLocks noGrp="1"/>
          </p:cNvSpPr>
          <p:nvPr>
            <p:ph idx="1"/>
          </p:nvPr>
        </p:nvSpPr>
        <p:spPr/>
        <p:txBody>
          <a:bodyPr/>
          <a:lstStyle/>
          <a:p>
            <a:pPr marL="85725" indent="-11113">
              <a:buNone/>
            </a:pPr>
            <a:r>
              <a:rPr lang="es-AR" b="1" dirty="0" smtClean="0"/>
              <a:t>• Cuanto mayor sea el volumen de audiencia conducida a un </a:t>
            </a:r>
            <a:r>
              <a:rPr lang="es-AR" b="1" dirty="0" err="1" smtClean="0"/>
              <a:t>site</a:t>
            </a:r>
            <a:r>
              <a:rPr lang="es-AR" b="1" dirty="0" smtClean="0"/>
              <a:t> mayor</a:t>
            </a:r>
          </a:p>
          <a:p>
            <a:pPr marL="85725" indent="-11113">
              <a:buNone/>
            </a:pPr>
            <a:r>
              <a:rPr lang="es-AR" dirty="0" smtClean="0"/>
              <a:t>será la probabilidad de que los usuarios conducidos se registren o compren.</a:t>
            </a:r>
          </a:p>
          <a:p>
            <a:pPr>
              <a:buNone/>
            </a:pPr>
            <a:endParaRPr lang="es-AR" dirty="0" smtClean="0"/>
          </a:p>
          <a:p>
            <a:pPr marL="11113" indent="-11113">
              <a:buNone/>
            </a:pPr>
            <a:r>
              <a:rPr lang="es-AR" b="1" dirty="0" smtClean="0"/>
              <a:t>• Cuanto mejor sea la calidad de la audiencia que conducimos a un </a:t>
            </a:r>
            <a:r>
              <a:rPr lang="es-AR" b="1" dirty="0" err="1" smtClean="0"/>
              <a:t>site</a:t>
            </a:r>
            <a:endParaRPr lang="es-AR" b="1" dirty="0" smtClean="0"/>
          </a:p>
          <a:p>
            <a:pPr marL="11113" indent="-11113">
              <a:buNone/>
            </a:pPr>
            <a:r>
              <a:rPr lang="es-AR" dirty="0" smtClean="0"/>
              <a:t>mejor será el ratio de conversión a registro y compra.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62</a:t>
            </a:fld>
            <a:endParaRPr lang="es-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lstStyle/>
          <a:p>
            <a:pPr algn="ctr"/>
            <a:r>
              <a:rPr lang="es-AR" b="1" dirty="0" smtClean="0"/>
              <a:t>Fuentes de Tráfico</a:t>
            </a:r>
            <a:endParaRPr lang="es-AR" dirty="0"/>
          </a:p>
        </p:txBody>
      </p:sp>
      <p:sp>
        <p:nvSpPr>
          <p:cNvPr id="3" name="2 Marcador de contenido"/>
          <p:cNvSpPr>
            <a:spLocks noGrp="1"/>
          </p:cNvSpPr>
          <p:nvPr>
            <p:ph idx="1"/>
          </p:nvPr>
        </p:nvSpPr>
        <p:spPr>
          <a:xfrm>
            <a:off x="428596" y="1071546"/>
            <a:ext cx="8505092" cy="5500726"/>
          </a:xfrm>
        </p:spPr>
        <p:txBody>
          <a:bodyPr>
            <a:normAutofit lnSpcReduction="10000"/>
          </a:bodyPr>
          <a:lstStyle/>
          <a:p>
            <a:pPr>
              <a:buNone/>
            </a:pPr>
            <a:r>
              <a:rPr lang="es-AR" dirty="0" smtClean="0"/>
              <a:t>Son los distintos lugares desde los que llegan las visitas de los usuarios, y se denominan </a:t>
            </a:r>
            <a:r>
              <a:rPr lang="es-AR" dirty="0" err="1" smtClean="0">
                <a:solidFill>
                  <a:srgbClr val="C00000"/>
                </a:solidFill>
              </a:rPr>
              <a:t>referral</a:t>
            </a:r>
            <a:r>
              <a:rPr lang="es-AR" dirty="0" smtClean="0">
                <a:solidFill>
                  <a:srgbClr val="C00000"/>
                </a:solidFill>
              </a:rPr>
              <a:t> </a:t>
            </a:r>
            <a:r>
              <a:rPr lang="es-AR" dirty="0" err="1" smtClean="0">
                <a:solidFill>
                  <a:srgbClr val="C00000"/>
                </a:solidFill>
              </a:rPr>
              <a:t>pages</a:t>
            </a:r>
            <a:r>
              <a:rPr lang="es-AR" dirty="0" smtClean="0">
                <a:solidFill>
                  <a:srgbClr val="C00000"/>
                </a:solidFill>
              </a:rPr>
              <a:t>.</a:t>
            </a:r>
          </a:p>
          <a:p>
            <a:pPr marL="596646" indent="-514350">
              <a:buFont typeface="+mj-lt"/>
              <a:buAutoNum type="arabicPeriod"/>
            </a:pPr>
            <a:r>
              <a:rPr lang="es-AR" b="1" dirty="0" smtClean="0">
                <a:solidFill>
                  <a:srgbClr val="0070C0"/>
                </a:solidFill>
              </a:rPr>
              <a:t>Tráfico directo</a:t>
            </a:r>
            <a:r>
              <a:rPr lang="es-AR" dirty="0" smtClean="0"/>
              <a:t>, por ejemplo visitas espontáneas: Un porcentaje normalmente no muy alto de las visitas a una web.</a:t>
            </a:r>
          </a:p>
          <a:p>
            <a:pPr marL="596646" indent="-514350">
              <a:buFont typeface="+mj-lt"/>
              <a:buAutoNum type="arabicPeriod"/>
            </a:pPr>
            <a:r>
              <a:rPr lang="es-AR" b="1" dirty="0" smtClean="0">
                <a:solidFill>
                  <a:srgbClr val="0070C0"/>
                </a:solidFill>
              </a:rPr>
              <a:t>Motores de búsqueda</a:t>
            </a:r>
            <a:r>
              <a:rPr lang="es-AR" dirty="0" smtClean="0"/>
              <a:t>: Un porcentaje alto (entre un 50% y un 80%) de las visitas se dan por Google, Yahoo!, </a:t>
            </a:r>
            <a:r>
              <a:rPr lang="es-AR" dirty="0" err="1" smtClean="0"/>
              <a:t>Bing</a:t>
            </a:r>
            <a:r>
              <a:rPr lang="es-AR" dirty="0" smtClean="0"/>
              <a:t>, Ask, </a:t>
            </a:r>
            <a:r>
              <a:rPr lang="es-AR" dirty="0" err="1" smtClean="0"/>
              <a:t>Yandex</a:t>
            </a:r>
            <a:r>
              <a:rPr lang="es-AR" dirty="0" smtClean="0"/>
              <a:t> . . .</a:t>
            </a:r>
          </a:p>
          <a:p>
            <a:pPr marL="596646" indent="-514350">
              <a:buFont typeface="+mj-lt"/>
              <a:buAutoNum type="arabicPeriod"/>
            </a:pPr>
            <a:r>
              <a:rPr lang="es-AR" b="1" dirty="0" smtClean="0">
                <a:solidFill>
                  <a:srgbClr val="0070C0"/>
                </a:solidFill>
              </a:rPr>
              <a:t>Marcadores sociales</a:t>
            </a:r>
            <a:r>
              <a:rPr lang="es-AR" dirty="0" smtClean="0"/>
              <a:t>, ya que éstas también pueden ayudar a conducir audiencia cualificada.</a:t>
            </a:r>
            <a:endParaRPr lang="es-AR" dirty="0">
              <a:solidFill>
                <a:srgbClr val="C0000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63</a:t>
            </a:fld>
            <a:endParaRPr lang="es-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6908"/>
          </a:xfrm>
        </p:spPr>
        <p:txBody>
          <a:bodyPr>
            <a:normAutofit/>
          </a:bodyPr>
          <a:lstStyle/>
          <a:p>
            <a:pPr algn="ctr"/>
            <a:r>
              <a:rPr lang="es-AR" b="1" dirty="0" err="1" smtClean="0"/>
              <a:t>Search</a:t>
            </a:r>
            <a:endParaRPr lang="es-AR" dirty="0"/>
          </a:p>
        </p:txBody>
      </p:sp>
      <p:sp>
        <p:nvSpPr>
          <p:cNvPr id="3" name="2 Marcador de contenido"/>
          <p:cNvSpPr>
            <a:spLocks noGrp="1"/>
          </p:cNvSpPr>
          <p:nvPr>
            <p:ph idx="1"/>
          </p:nvPr>
        </p:nvSpPr>
        <p:spPr>
          <a:xfrm>
            <a:off x="928662" y="1214422"/>
            <a:ext cx="8005026" cy="5033978"/>
          </a:xfrm>
        </p:spPr>
        <p:txBody>
          <a:bodyPr/>
          <a:lstStyle/>
          <a:p>
            <a:pPr marL="11113" indent="-11113">
              <a:buNone/>
            </a:pPr>
            <a:r>
              <a:rPr lang="es-AR" dirty="0" smtClean="0"/>
              <a:t>Motores de Búsqueda, siendo servicios online que nos ayudan a localizar información</a:t>
            </a:r>
          </a:p>
          <a:p>
            <a:pPr marL="11113" indent="-11113">
              <a:buNone/>
            </a:pPr>
            <a:r>
              <a:rPr lang="es-AR" dirty="0" smtClean="0"/>
              <a:t>de interés y nos </a:t>
            </a:r>
            <a:r>
              <a:rPr lang="es-AR" dirty="0" err="1" smtClean="0"/>
              <a:t>enrutan</a:t>
            </a:r>
            <a:r>
              <a:rPr lang="es-AR" dirty="0" smtClean="0"/>
              <a:t> hacia la página web que alberga/contiene dicha información.</a:t>
            </a:r>
          </a:p>
          <a:p>
            <a:pPr marL="11113" indent="-11113">
              <a:buNone/>
            </a:pPr>
            <a:endParaRPr lang="es-AR" dirty="0" smtClean="0"/>
          </a:p>
          <a:p>
            <a:pPr marL="11113" indent="-11113">
              <a:buNone/>
            </a:pPr>
            <a:endParaRPr lang="es-AR" dirty="0" smtClean="0"/>
          </a:p>
          <a:p>
            <a:pPr marL="11113" indent="-11113">
              <a:buNone/>
            </a:pPr>
            <a:endParaRPr lang="es-AR" dirty="0"/>
          </a:p>
        </p:txBody>
      </p:sp>
      <p:sp>
        <p:nvSpPr>
          <p:cNvPr id="4" name="3 Conector"/>
          <p:cNvSpPr/>
          <p:nvPr/>
        </p:nvSpPr>
        <p:spPr>
          <a:xfrm>
            <a:off x="1500166" y="4357694"/>
            <a:ext cx="1928826" cy="1714512"/>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AR" b="1" dirty="0" smtClean="0"/>
              <a:t>SEO</a:t>
            </a:r>
            <a:endParaRPr lang="es-AR" dirty="0"/>
          </a:p>
        </p:txBody>
      </p:sp>
      <p:sp>
        <p:nvSpPr>
          <p:cNvPr id="5" name="4 Rectángulo"/>
          <p:cNvSpPr/>
          <p:nvPr/>
        </p:nvSpPr>
        <p:spPr>
          <a:xfrm>
            <a:off x="2786050" y="3429000"/>
            <a:ext cx="3728906" cy="369332"/>
          </a:xfrm>
          <a:prstGeom prst="rect">
            <a:avLst/>
          </a:prstGeom>
        </p:spPr>
        <p:txBody>
          <a:bodyPr wrap="none">
            <a:spAutoFit/>
          </a:bodyPr>
          <a:lstStyle/>
          <a:p>
            <a:r>
              <a:rPr lang="es-AR" b="1" dirty="0" smtClean="0"/>
              <a:t>SEARCH ENGINE MARKETING</a:t>
            </a:r>
            <a:endParaRPr lang="es-AR" dirty="0"/>
          </a:p>
        </p:txBody>
      </p:sp>
      <p:sp>
        <p:nvSpPr>
          <p:cNvPr id="6" name="5 Conector"/>
          <p:cNvSpPr/>
          <p:nvPr/>
        </p:nvSpPr>
        <p:spPr>
          <a:xfrm>
            <a:off x="5214942" y="4214818"/>
            <a:ext cx="2000264" cy="1785950"/>
          </a:xfrm>
          <a:prstGeom prst="flowChartConnector">
            <a:avLst/>
          </a:prstGeom>
        </p:spPr>
        <p:style>
          <a:lnRef idx="2">
            <a:schemeClr val="accent1"/>
          </a:lnRef>
          <a:fillRef idx="1">
            <a:schemeClr val="lt1"/>
          </a:fillRef>
          <a:effectRef idx="0">
            <a:schemeClr val="accent1"/>
          </a:effectRef>
          <a:fontRef idx="minor">
            <a:schemeClr val="dk1"/>
          </a:fontRef>
        </p:style>
        <p:txBody>
          <a:bodyPr rtlCol="0" anchor="ctr"/>
          <a:lstStyle/>
          <a:p>
            <a:r>
              <a:rPr lang="es-AR" b="1" dirty="0" smtClean="0"/>
              <a:t>Campañas</a:t>
            </a:r>
          </a:p>
          <a:p>
            <a:r>
              <a:rPr lang="es-AR" b="1" dirty="0" smtClean="0"/>
              <a:t>de PPC</a:t>
            </a:r>
            <a:endParaRPr lang="es-AR" dirty="0"/>
          </a:p>
        </p:txBody>
      </p:sp>
      <p:cxnSp>
        <p:nvCxnSpPr>
          <p:cNvPr id="9" name="8 Conector recto de flecha"/>
          <p:cNvCxnSpPr/>
          <p:nvPr/>
        </p:nvCxnSpPr>
        <p:spPr>
          <a:xfrm rot="10800000" flipV="1">
            <a:off x="2928926" y="4000504"/>
            <a:ext cx="1357322" cy="85725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0" name="9 Conector recto de flecha"/>
          <p:cNvCxnSpPr/>
          <p:nvPr/>
        </p:nvCxnSpPr>
        <p:spPr>
          <a:xfrm>
            <a:off x="4929190" y="3929066"/>
            <a:ext cx="1214446" cy="642942"/>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2" name="11 Marcador de número de diapositiva"/>
          <p:cNvSpPr>
            <a:spLocks noGrp="1"/>
          </p:cNvSpPr>
          <p:nvPr>
            <p:ph type="sldNum" sz="quarter" idx="12"/>
          </p:nvPr>
        </p:nvSpPr>
        <p:spPr/>
        <p:txBody>
          <a:bodyPr/>
          <a:lstStyle/>
          <a:p>
            <a:fld id="{B6FFBA24-795A-4074-B432-A96583D0BDE7}" type="slidenum">
              <a:rPr lang="es-AR" smtClean="0"/>
              <a:pPr/>
              <a:t>64</a:t>
            </a:fld>
            <a:endParaRPr lang="es-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err="1" smtClean="0"/>
              <a:t>Search</a:t>
            </a:r>
            <a:endParaRPr lang="es-AR" dirty="0"/>
          </a:p>
        </p:txBody>
      </p:sp>
      <p:sp>
        <p:nvSpPr>
          <p:cNvPr id="3" name="2 Marcador de contenido"/>
          <p:cNvSpPr>
            <a:spLocks noGrp="1"/>
          </p:cNvSpPr>
          <p:nvPr>
            <p:ph idx="1"/>
          </p:nvPr>
        </p:nvSpPr>
        <p:spPr/>
        <p:txBody>
          <a:bodyPr/>
          <a:lstStyle/>
          <a:p>
            <a:r>
              <a:rPr lang="es-AR" dirty="0" smtClean="0"/>
              <a:t>El SEM (</a:t>
            </a:r>
            <a:r>
              <a:rPr lang="es-AR" dirty="0" err="1" smtClean="0"/>
              <a:t>Search</a:t>
            </a:r>
            <a:r>
              <a:rPr lang="es-AR" dirty="0" smtClean="0"/>
              <a:t> </a:t>
            </a:r>
            <a:r>
              <a:rPr lang="es-AR" dirty="0" err="1" smtClean="0"/>
              <a:t>Engine</a:t>
            </a:r>
            <a:r>
              <a:rPr lang="es-AR" dirty="0" smtClean="0"/>
              <a:t> Marketing), consiste en Marketing en Motores de</a:t>
            </a:r>
          </a:p>
          <a:p>
            <a:r>
              <a:rPr lang="es-AR" dirty="0" smtClean="0"/>
              <a:t>Búsqueda, y dentro del </a:t>
            </a:r>
            <a:r>
              <a:rPr lang="es-AR" dirty="0" err="1" smtClean="0"/>
              <a:t>Search</a:t>
            </a:r>
            <a:r>
              <a:rPr lang="es-AR" dirty="0" smtClean="0"/>
              <a:t> </a:t>
            </a:r>
            <a:r>
              <a:rPr lang="es-AR" dirty="0" err="1" smtClean="0"/>
              <a:t>Engine</a:t>
            </a:r>
            <a:r>
              <a:rPr lang="es-AR" dirty="0" smtClean="0"/>
              <a:t> Marketing hay que hablar de SEO</a:t>
            </a:r>
          </a:p>
          <a:p>
            <a:r>
              <a:rPr lang="es-AR" dirty="0" smtClean="0"/>
              <a:t>por un lado y de Campañas de PPC (comúnmente denominado igualmente</a:t>
            </a:r>
          </a:p>
          <a:p>
            <a:r>
              <a:rPr lang="es-AR" dirty="0" smtClean="0"/>
              <a:t>SEM) por otro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65</a:t>
            </a:fld>
            <a:endParaRPr lang="es-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lstStyle/>
          <a:p>
            <a:pPr algn="ctr"/>
            <a:r>
              <a:rPr lang="es-AR" b="1" dirty="0" err="1" smtClean="0"/>
              <a:t>Search</a:t>
            </a:r>
            <a:endParaRPr lang="es-AR" dirty="0"/>
          </a:p>
        </p:txBody>
      </p:sp>
      <p:sp>
        <p:nvSpPr>
          <p:cNvPr id="3" name="2 Marcador de contenido"/>
          <p:cNvSpPr>
            <a:spLocks noGrp="1"/>
          </p:cNvSpPr>
          <p:nvPr>
            <p:ph idx="1"/>
          </p:nvPr>
        </p:nvSpPr>
        <p:spPr>
          <a:xfrm>
            <a:off x="714348" y="1447800"/>
            <a:ext cx="8219340" cy="4800600"/>
          </a:xfrm>
        </p:spPr>
        <p:txBody>
          <a:bodyPr/>
          <a:lstStyle/>
          <a:p>
            <a:pPr marL="11113" indent="-11113">
              <a:buNone/>
            </a:pPr>
            <a:endParaRPr lang="es-AR" dirty="0" smtClean="0"/>
          </a:p>
          <a:p>
            <a:pPr marL="11113" indent="-11113">
              <a:buNone/>
            </a:pPr>
            <a:r>
              <a:rPr lang="es-AR" dirty="0" smtClean="0"/>
              <a:t>Lo correcto es que el enfoque estratégico que toda empresa debe abordar en buscadores, tiene que incluir esfuerzos en SEO e inversión en Campañas de PPC, ya que aunque sean cosas aparentemente distintas, deben ir de la mano, tienen que complementarse y conjugarse, tienen que “hablarse y entenderse”.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66</a:t>
            </a:fld>
            <a:endParaRPr lang="es-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3200" b="1" dirty="0" smtClean="0"/>
              <a:t>Optimización en buscadores</a:t>
            </a:r>
            <a:br>
              <a:rPr lang="es-AR" sz="3200" b="1" dirty="0" smtClean="0"/>
            </a:br>
            <a:r>
              <a:rPr lang="es-AR" sz="3200" b="1" dirty="0" smtClean="0"/>
              <a:t>(</a:t>
            </a:r>
            <a:r>
              <a:rPr lang="es-AR" sz="3200" b="1" dirty="0" err="1" smtClean="0"/>
              <a:t>Search</a:t>
            </a:r>
            <a:r>
              <a:rPr lang="es-AR" sz="3200" b="1" dirty="0" smtClean="0"/>
              <a:t> </a:t>
            </a:r>
            <a:r>
              <a:rPr lang="es-AR" sz="3200" b="1" dirty="0" err="1" smtClean="0"/>
              <a:t>Engine</a:t>
            </a:r>
            <a:r>
              <a:rPr lang="es-AR" sz="3200" b="1" dirty="0" smtClean="0"/>
              <a:t> </a:t>
            </a:r>
            <a:r>
              <a:rPr lang="es-AR" sz="3200" b="1" dirty="0" err="1" smtClean="0"/>
              <a:t>Optimization</a:t>
            </a:r>
            <a:r>
              <a:rPr lang="es-AR" sz="3200" b="1" dirty="0" smtClean="0"/>
              <a:t>- SEO)</a:t>
            </a:r>
            <a:endParaRPr lang="es-AR" sz="3200" dirty="0"/>
          </a:p>
        </p:txBody>
      </p:sp>
      <p:sp>
        <p:nvSpPr>
          <p:cNvPr id="3" name="2 Marcador de contenido"/>
          <p:cNvSpPr>
            <a:spLocks noGrp="1"/>
          </p:cNvSpPr>
          <p:nvPr>
            <p:ph idx="1"/>
          </p:nvPr>
        </p:nvSpPr>
        <p:spPr>
          <a:xfrm>
            <a:off x="1000100" y="1447800"/>
            <a:ext cx="7933588" cy="5195910"/>
          </a:xfrm>
        </p:spPr>
        <p:txBody>
          <a:bodyPr>
            <a:normAutofit lnSpcReduction="10000"/>
          </a:bodyPr>
          <a:lstStyle/>
          <a:p>
            <a:pPr marL="11113" indent="-11113"/>
            <a:r>
              <a:rPr lang="es-AR" b="1" dirty="0" smtClean="0"/>
              <a:t>Objetivo: </a:t>
            </a:r>
            <a:r>
              <a:rPr lang="es-AR" dirty="0" smtClean="0"/>
              <a:t>Aparecer de forma natural (u orgánica) en las primeras posiciones de los resultados de búsqueda de los principales buscadores.</a:t>
            </a:r>
          </a:p>
          <a:p>
            <a:pPr marL="11113" indent="-11113"/>
            <a:r>
              <a:rPr lang="es-AR" b="1" dirty="0" smtClean="0"/>
              <a:t>Resultado: </a:t>
            </a:r>
            <a:r>
              <a:rPr lang="es-AR" dirty="0" smtClean="0"/>
              <a:t>Tráfico cualificado de carácter casi gratuito y en elevado número si se trata</a:t>
            </a:r>
          </a:p>
          <a:p>
            <a:pPr marL="11113" indent="-11113">
              <a:buNone/>
            </a:pPr>
            <a:r>
              <a:rPr lang="es-AR" dirty="0" smtClean="0"/>
              <a:t>de palabras con un alto volumen de búsquedas.</a:t>
            </a:r>
          </a:p>
          <a:p>
            <a:pPr marL="11113" indent="-11113"/>
            <a:r>
              <a:rPr lang="es-AR" b="1" dirty="0" smtClean="0"/>
              <a:t>Descripción:</a:t>
            </a:r>
            <a:r>
              <a:rPr lang="es-AR" dirty="0" smtClean="0"/>
              <a:t>50% y el 80% del tráfico a la mayoría de </a:t>
            </a:r>
            <a:r>
              <a:rPr lang="es-AR" dirty="0" err="1" smtClean="0"/>
              <a:t>sites</a:t>
            </a:r>
            <a:r>
              <a:rPr lang="es-AR" dirty="0" smtClean="0"/>
              <a:t> </a:t>
            </a:r>
            <a:r>
              <a:rPr lang="es-AR" dirty="0" err="1" smtClean="0"/>
              <a:t>actuales.“triángulo</a:t>
            </a:r>
            <a:r>
              <a:rPr lang="es-AR" dirty="0" smtClean="0"/>
              <a:t> de oro” de Google como ejemplo.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67</a:t>
            </a:fld>
            <a:endParaRPr lang="es-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1143000"/>
          </a:xfrm>
        </p:spPr>
        <p:txBody>
          <a:bodyPr>
            <a:normAutofit fontScale="90000"/>
          </a:bodyPr>
          <a:lstStyle/>
          <a:p>
            <a:pPr algn="ctr"/>
            <a:r>
              <a:rPr lang="es-AR" dirty="0" smtClean="0"/>
              <a:t>Pasos para una correcta estrategia SEO:</a:t>
            </a:r>
            <a:endParaRPr lang="es-AR" dirty="0"/>
          </a:p>
        </p:txBody>
      </p:sp>
      <p:sp>
        <p:nvSpPr>
          <p:cNvPr id="3" name="2 Marcador de contenido"/>
          <p:cNvSpPr>
            <a:spLocks noGrp="1"/>
          </p:cNvSpPr>
          <p:nvPr>
            <p:ph idx="1"/>
          </p:nvPr>
        </p:nvSpPr>
        <p:spPr>
          <a:xfrm>
            <a:off x="357158" y="1447800"/>
            <a:ext cx="8576530" cy="5195910"/>
          </a:xfrm>
        </p:spPr>
        <p:txBody>
          <a:bodyPr>
            <a:normAutofit lnSpcReduction="10000"/>
          </a:bodyPr>
          <a:lstStyle/>
          <a:p>
            <a:pPr marL="0" indent="0">
              <a:buClrTx/>
              <a:buAutoNum type="arabicPeriod"/>
            </a:pPr>
            <a:r>
              <a:rPr lang="es-AR" b="1" dirty="0" smtClean="0"/>
              <a:t>Selección de las palabras clave adecuadas.</a:t>
            </a:r>
          </a:p>
          <a:p>
            <a:pPr marL="0" indent="0">
              <a:buNone/>
            </a:pPr>
            <a:endParaRPr lang="es-AR" b="1" dirty="0" smtClean="0">
              <a:solidFill>
                <a:srgbClr val="002060"/>
              </a:solidFill>
            </a:endParaRPr>
          </a:p>
          <a:p>
            <a:pPr marL="11113" indent="-11113">
              <a:buNone/>
            </a:pPr>
            <a:r>
              <a:rPr lang="es-AR" b="1" dirty="0" smtClean="0"/>
              <a:t>• </a:t>
            </a:r>
            <a:r>
              <a:rPr lang="es-AR" b="1" dirty="0" smtClean="0">
                <a:solidFill>
                  <a:srgbClr val="0070C0"/>
                </a:solidFill>
              </a:rPr>
              <a:t>Palabras principales</a:t>
            </a:r>
            <a:r>
              <a:rPr lang="es-AR" dirty="0" smtClean="0"/>
              <a:t>: aquellas que definen el contenido o servicio principal.</a:t>
            </a:r>
          </a:p>
          <a:p>
            <a:pPr marL="11113" indent="-11113">
              <a:buNone/>
            </a:pPr>
            <a:r>
              <a:rPr lang="es-AR" dirty="0" smtClean="0"/>
              <a:t>• </a:t>
            </a:r>
            <a:r>
              <a:rPr lang="es-AR" b="1" dirty="0" smtClean="0">
                <a:solidFill>
                  <a:srgbClr val="0070C0"/>
                </a:solidFill>
              </a:rPr>
              <a:t>Larga cola de palab</a:t>
            </a:r>
            <a:r>
              <a:rPr lang="es-AR" dirty="0" smtClean="0"/>
              <a:t>ras. Serán todas aquellas que cumplimenten a las anteriores añadiéndoles adjetivos, lugares, detalles, funcionalidades, características…Esta puede llegar a representar el 80% del tráfico además de ser más segmentadas y eficaces.</a:t>
            </a:r>
            <a:endParaRPr lang="es-AR" dirty="0"/>
          </a:p>
        </p:txBody>
      </p:sp>
      <p:sp>
        <p:nvSpPr>
          <p:cNvPr id="5" name="4 Marcador de número de diapositiva"/>
          <p:cNvSpPr>
            <a:spLocks noGrp="1"/>
          </p:cNvSpPr>
          <p:nvPr>
            <p:ph type="sldNum" sz="quarter" idx="12"/>
          </p:nvPr>
        </p:nvSpPr>
        <p:spPr/>
        <p:txBody>
          <a:bodyPr/>
          <a:lstStyle/>
          <a:p>
            <a:fld id="{B6FFBA24-795A-4074-B432-A96583D0BDE7}" type="slidenum">
              <a:rPr lang="es-AR" smtClean="0"/>
              <a:pPr/>
              <a:t>68</a:t>
            </a:fld>
            <a:endParaRPr lang="es-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576530" cy="1143000"/>
          </a:xfrm>
        </p:spPr>
        <p:txBody>
          <a:bodyPr>
            <a:normAutofit fontScale="90000"/>
          </a:bodyPr>
          <a:lstStyle/>
          <a:p>
            <a:pPr algn="ctr"/>
            <a:r>
              <a:rPr lang="es-AR" dirty="0" smtClean="0"/>
              <a:t>Pasos para una correcta estrategia SEO:</a:t>
            </a:r>
            <a:endParaRPr lang="es-AR" dirty="0"/>
          </a:p>
        </p:txBody>
      </p:sp>
      <p:sp>
        <p:nvSpPr>
          <p:cNvPr id="3" name="2 Marcador de contenido"/>
          <p:cNvSpPr>
            <a:spLocks noGrp="1"/>
          </p:cNvSpPr>
          <p:nvPr>
            <p:ph idx="1"/>
          </p:nvPr>
        </p:nvSpPr>
        <p:spPr>
          <a:xfrm>
            <a:off x="642910" y="1447800"/>
            <a:ext cx="8290778" cy="4800600"/>
          </a:xfrm>
        </p:spPr>
        <p:txBody>
          <a:bodyPr>
            <a:normAutofit/>
          </a:bodyPr>
          <a:lstStyle/>
          <a:p>
            <a:pPr>
              <a:buNone/>
            </a:pPr>
            <a:r>
              <a:rPr lang="es-AR" b="1" dirty="0" smtClean="0"/>
              <a:t>2. Optimización del web </a:t>
            </a:r>
            <a:r>
              <a:rPr lang="es-AR" b="1" dirty="0" err="1" smtClean="0"/>
              <a:t>site</a:t>
            </a:r>
            <a:r>
              <a:rPr lang="es-AR" b="1" dirty="0" smtClean="0"/>
              <a:t>, </a:t>
            </a:r>
            <a:r>
              <a:rPr lang="es-AR" dirty="0" smtClean="0"/>
              <a:t>principales puntos a considerar:</a:t>
            </a:r>
            <a:endParaRPr lang="es-AR" b="1" dirty="0" smtClean="0"/>
          </a:p>
          <a:p>
            <a:pPr>
              <a:buNone/>
            </a:pPr>
            <a:r>
              <a:rPr lang="es-AR" dirty="0" smtClean="0"/>
              <a:t>• </a:t>
            </a:r>
            <a:r>
              <a:rPr lang="es-AR" b="1" i="1" dirty="0" smtClean="0">
                <a:solidFill>
                  <a:srgbClr val="0070C0"/>
                </a:solidFill>
              </a:rPr>
              <a:t>Etiqueta </a:t>
            </a:r>
            <a:r>
              <a:rPr lang="es-AR" b="1" i="1" dirty="0" err="1" smtClean="0">
                <a:solidFill>
                  <a:srgbClr val="0070C0"/>
                </a:solidFill>
              </a:rPr>
              <a:t>Title</a:t>
            </a:r>
            <a:r>
              <a:rPr lang="es-AR" i="1" dirty="0" smtClean="0"/>
              <a:t>. Juega uno de los principales papeles en los resultados de </a:t>
            </a:r>
            <a:r>
              <a:rPr lang="es-AR" dirty="0" smtClean="0"/>
              <a:t>búsqueda y será la frase que aparezca destacada invitando al clic. En esta etiqueta la palabra clave debe estar incluida entre una y tres veces y además redactarse de manera atractiva e invitando al clic.</a:t>
            </a:r>
            <a:endParaRPr lang="es-AR" dirty="0"/>
          </a:p>
        </p:txBody>
      </p:sp>
      <p:sp>
        <p:nvSpPr>
          <p:cNvPr id="5" name="4 Marcador de número de diapositiva"/>
          <p:cNvSpPr>
            <a:spLocks noGrp="1"/>
          </p:cNvSpPr>
          <p:nvPr>
            <p:ph type="sldNum" sz="quarter" idx="12"/>
          </p:nvPr>
        </p:nvSpPr>
        <p:spPr/>
        <p:txBody>
          <a:bodyPr/>
          <a:lstStyle/>
          <a:p>
            <a:fld id="{B6FFBA24-795A-4074-B432-A96583D0BDE7}" type="slidenum">
              <a:rPr lang="es-AR" smtClean="0"/>
              <a:pPr/>
              <a:t>69</a:t>
            </a:fld>
            <a:endParaRPr lang="es-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572560" cy="1725602"/>
          </a:xfrm>
        </p:spPr>
        <p:txBody>
          <a:bodyPr>
            <a:noAutofit/>
          </a:bodyPr>
          <a:lstStyle/>
          <a:p>
            <a:pPr algn="ctr"/>
            <a:r>
              <a:rPr lang="es-AR" sz="3200" b="1" dirty="0"/>
              <a:t>Las soluciones </a:t>
            </a:r>
            <a:r>
              <a:rPr lang="es-AR" sz="3200" b="1" dirty="0" err="1"/>
              <a:t>SaaS</a:t>
            </a:r>
            <a:r>
              <a:rPr lang="es-AR" sz="3200" b="1" dirty="0"/>
              <a:t> (Software as a </a:t>
            </a:r>
            <a:r>
              <a:rPr lang="es-AR" sz="3200" b="1" dirty="0" err="1"/>
              <a:t>Service</a:t>
            </a:r>
            <a:r>
              <a:rPr lang="es-AR" sz="3200" b="1" dirty="0"/>
              <a:t>) o </a:t>
            </a:r>
            <a:r>
              <a:rPr lang="es-AR" sz="3200" b="1" dirty="0" smtClean="0"/>
              <a:t>llamadas Cloud </a:t>
            </a:r>
            <a:r>
              <a:rPr lang="es-AR" sz="3200" b="1" dirty="0" err="1" smtClean="0"/>
              <a:t>Solutions</a:t>
            </a:r>
            <a:r>
              <a:rPr lang="es-AR" sz="3200" b="1" dirty="0" smtClean="0"/>
              <a:t> </a:t>
            </a:r>
            <a:br>
              <a:rPr lang="es-AR" sz="3200" b="1" dirty="0" smtClean="0"/>
            </a:br>
            <a:r>
              <a:rPr lang="es-AR" sz="3200" b="1" dirty="0" smtClean="0"/>
              <a:t> (</a:t>
            </a:r>
            <a:r>
              <a:rPr lang="es-AR" sz="3200" b="1" dirty="0"/>
              <a:t>Soluciones en la Nube)</a:t>
            </a:r>
          </a:p>
        </p:txBody>
      </p:sp>
      <p:sp>
        <p:nvSpPr>
          <p:cNvPr id="3" name="2 Marcador de contenido"/>
          <p:cNvSpPr>
            <a:spLocks noGrp="1"/>
          </p:cNvSpPr>
          <p:nvPr>
            <p:ph idx="1"/>
          </p:nvPr>
        </p:nvSpPr>
        <p:spPr>
          <a:xfrm>
            <a:off x="428596" y="2285992"/>
            <a:ext cx="8258204" cy="3840171"/>
          </a:xfrm>
        </p:spPr>
        <p:txBody>
          <a:bodyPr>
            <a:normAutofit lnSpcReduction="10000"/>
          </a:bodyPr>
          <a:lstStyle/>
          <a:p>
            <a:pPr>
              <a:buNone/>
            </a:pPr>
            <a:r>
              <a:rPr lang="es-AR" dirty="0" smtClean="0"/>
              <a:t>Son </a:t>
            </a:r>
            <a:r>
              <a:rPr lang="es-AR" dirty="0"/>
              <a:t>tiendas </a:t>
            </a:r>
            <a:r>
              <a:rPr lang="es-AR" dirty="0" err="1"/>
              <a:t>preconfiguradas</a:t>
            </a:r>
            <a:r>
              <a:rPr lang="es-AR" dirty="0"/>
              <a:t> que no necesitan</a:t>
            </a:r>
          </a:p>
          <a:p>
            <a:pPr marL="4763" indent="11113">
              <a:buNone/>
            </a:pPr>
            <a:r>
              <a:rPr lang="es-AR" dirty="0"/>
              <a:t>de una programación por parte de técnicos propios o ajenos a la empresa</a:t>
            </a:r>
            <a:r>
              <a:rPr lang="es-AR" dirty="0" smtClean="0"/>
              <a:t>.</a:t>
            </a:r>
          </a:p>
          <a:p>
            <a:r>
              <a:rPr lang="es-AR" dirty="0" err="1"/>
              <a:t>SaaS</a:t>
            </a:r>
            <a:r>
              <a:rPr lang="es-AR" dirty="0"/>
              <a:t> permiten en muy poco tiempo </a:t>
            </a:r>
            <a:r>
              <a:rPr lang="es-AR" dirty="0" smtClean="0"/>
              <a:t>configurar los </a:t>
            </a:r>
            <a:r>
              <a:rPr lang="es-AR" dirty="0"/>
              <a:t>productos a vender y personalizar de forma muy simple el aspecto de </a:t>
            </a:r>
            <a:r>
              <a:rPr lang="es-AR" dirty="0" smtClean="0"/>
              <a:t>la tienda </a:t>
            </a:r>
            <a:r>
              <a:rPr lang="es-AR" dirty="0"/>
              <a:t>y comenzar la venta de productos de forma casi inmediata.</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a:t>
            </a:fld>
            <a:endParaRPr lang="es-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1082660"/>
          </a:xfrm>
        </p:spPr>
        <p:txBody>
          <a:bodyPr>
            <a:normAutofit fontScale="90000"/>
          </a:bodyPr>
          <a:lstStyle/>
          <a:p>
            <a:r>
              <a:rPr lang="es-AR" dirty="0" smtClean="0"/>
              <a:t>Pasos para una correcta estrategia SEO:</a:t>
            </a:r>
            <a:endParaRPr lang="es-AR" dirty="0"/>
          </a:p>
        </p:txBody>
      </p:sp>
      <p:pic>
        <p:nvPicPr>
          <p:cNvPr id="1026" name="Picture 2"/>
          <p:cNvPicPr>
            <a:picLocks noGrp="1" noChangeAspect="1" noChangeArrowheads="1"/>
          </p:cNvPicPr>
          <p:nvPr>
            <p:ph idx="1"/>
          </p:nvPr>
        </p:nvPicPr>
        <p:blipFill>
          <a:blip r:embed="rId2"/>
          <a:srcRect/>
          <a:stretch>
            <a:fillRect/>
          </a:stretch>
        </p:blipFill>
        <p:spPr bwMode="auto">
          <a:xfrm>
            <a:off x="857224" y="1500175"/>
            <a:ext cx="7572428" cy="3071834"/>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6" name="5 Rectángulo"/>
          <p:cNvSpPr/>
          <p:nvPr/>
        </p:nvSpPr>
        <p:spPr>
          <a:xfrm>
            <a:off x="785786" y="4929198"/>
            <a:ext cx="7643866" cy="1384995"/>
          </a:xfrm>
          <a:prstGeom prst="rect">
            <a:avLst/>
          </a:prstGeom>
        </p:spPr>
        <p:txBody>
          <a:bodyPr wrap="square">
            <a:spAutoFit/>
          </a:bodyPr>
          <a:lstStyle/>
          <a:p>
            <a:r>
              <a:rPr lang="es-A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Este es el resultado para la palabra cultura y es el </a:t>
            </a:r>
            <a:r>
              <a:rPr lang="es-AR" sz="2800" dirty="0" err="1"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Title</a:t>
            </a:r>
            <a:r>
              <a:rPr lang="es-A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 de la página como se destaca nuestra web e invita a hacer clic.</a:t>
            </a:r>
          </a:p>
        </p:txBody>
      </p:sp>
      <p:sp>
        <p:nvSpPr>
          <p:cNvPr id="7" name="6 Marcador de número de diapositiva"/>
          <p:cNvSpPr>
            <a:spLocks noGrp="1"/>
          </p:cNvSpPr>
          <p:nvPr>
            <p:ph type="sldNum" sz="quarter" idx="12"/>
          </p:nvPr>
        </p:nvSpPr>
        <p:spPr/>
        <p:txBody>
          <a:bodyPr/>
          <a:lstStyle/>
          <a:p>
            <a:fld id="{B6FFBA24-795A-4074-B432-A96583D0BDE7}" type="slidenum">
              <a:rPr lang="es-AR" smtClean="0"/>
              <a:pPr/>
              <a:t>70</a:t>
            </a:fld>
            <a:endParaRPr lang="es-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642910" y="1447800"/>
            <a:ext cx="8290778" cy="4800600"/>
          </a:xfrm>
        </p:spPr>
        <p:txBody>
          <a:bodyPr>
            <a:normAutofit fontScale="70000" lnSpcReduction="20000"/>
          </a:bodyPr>
          <a:lstStyle/>
          <a:p>
            <a:pPr marL="11113" indent="-11113">
              <a:buNone/>
            </a:pPr>
            <a:r>
              <a:rPr lang="es-AR" sz="4600" b="1" i="1" dirty="0" smtClean="0">
                <a:solidFill>
                  <a:srgbClr val="0070C0"/>
                </a:solidFill>
              </a:rPr>
              <a:t>Etiqueta Meta </a:t>
            </a:r>
            <a:r>
              <a:rPr lang="es-AR" sz="4600" b="1" i="1" dirty="0" err="1" smtClean="0">
                <a:solidFill>
                  <a:srgbClr val="0070C0"/>
                </a:solidFill>
              </a:rPr>
              <a:t>Description</a:t>
            </a:r>
            <a:r>
              <a:rPr lang="es-AR" i="1" dirty="0" smtClean="0"/>
              <a:t>. </a:t>
            </a:r>
            <a:r>
              <a:rPr lang="es-AR" sz="4000" i="1" dirty="0" smtClean="0"/>
              <a:t>Usada ocasionalmente por Google para </a:t>
            </a:r>
            <a:r>
              <a:rPr lang="es-AR" sz="4000" dirty="0" smtClean="0"/>
              <a:t>presentar la descripción de la página que aparece debajo del enlace en los resultados. La palabra clave debe aparecer de nuevo entre una y tres veces.</a:t>
            </a:r>
          </a:p>
          <a:p>
            <a:pPr marL="11113" indent="-11113">
              <a:buNone/>
            </a:pPr>
            <a:endParaRPr lang="es-AR" dirty="0" smtClean="0"/>
          </a:p>
          <a:p>
            <a:pPr marL="11113" indent="-11113">
              <a:buNone/>
            </a:pPr>
            <a:r>
              <a:rPr lang="es-AR" dirty="0" smtClean="0"/>
              <a:t>• </a:t>
            </a:r>
            <a:r>
              <a:rPr lang="es-AR" sz="4600" b="1" i="1" dirty="0" smtClean="0">
                <a:solidFill>
                  <a:srgbClr val="0070C0"/>
                </a:solidFill>
              </a:rPr>
              <a:t>Etiqueta </a:t>
            </a:r>
            <a:r>
              <a:rPr lang="es-AR" sz="4600" b="1" i="1" dirty="0" err="1" smtClean="0">
                <a:solidFill>
                  <a:srgbClr val="0070C0"/>
                </a:solidFill>
              </a:rPr>
              <a:t>keyword</a:t>
            </a:r>
            <a:r>
              <a:rPr lang="es-AR" i="1" dirty="0" smtClean="0"/>
              <a:t>. </a:t>
            </a:r>
            <a:r>
              <a:rPr lang="es-AR" sz="4000" dirty="0" smtClean="0"/>
              <a:t>En la actualidad tiene poca importancia pero es preferible incluir nuestras palabras objetivo dentro de la misma.</a:t>
            </a:r>
          </a:p>
          <a:p>
            <a:pPr marL="11113" indent="-11113">
              <a:buNone/>
            </a:pPr>
            <a:endParaRPr lang="es-AR" sz="4000" dirty="0" smtClean="0"/>
          </a:p>
          <a:p>
            <a:pPr marL="11113" indent="-11113">
              <a:buNone/>
            </a:pPr>
            <a:r>
              <a:rPr lang="es-AR" dirty="0" smtClean="0"/>
              <a:t>• </a:t>
            </a:r>
            <a:r>
              <a:rPr lang="es-AR" sz="4600" b="1" i="1" dirty="0" smtClean="0">
                <a:solidFill>
                  <a:srgbClr val="0070C0"/>
                </a:solidFill>
              </a:rPr>
              <a:t>Densidad. </a:t>
            </a:r>
            <a:r>
              <a:rPr lang="es-AR" sz="4000" dirty="0" smtClean="0"/>
              <a:t>Se trata del número de veces que aparece la página dentro del texto. </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71</a:t>
            </a:fld>
            <a:endParaRPr lang="es-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571472" y="1447800"/>
            <a:ext cx="8362216" cy="5195910"/>
          </a:xfrm>
        </p:spPr>
        <p:txBody>
          <a:bodyPr>
            <a:normAutofit fontScale="85000" lnSpcReduction="20000"/>
          </a:bodyPr>
          <a:lstStyle/>
          <a:p>
            <a:pPr marL="11113" indent="-11113">
              <a:buNone/>
            </a:pPr>
            <a:r>
              <a:rPr lang="es-AR" sz="4600" b="1" i="1" dirty="0" smtClean="0">
                <a:solidFill>
                  <a:srgbClr val="0070C0"/>
                </a:solidFill>
              </a:rPr>
              <a:t>Posición dentro del cuerpo de texto</a:t>
            </a:r>
            <a:r>
              <a:rPr lang="es-AR" i="1" dirty="0" smtClean="0"/>
              <a:t>. </a:t>
            </a:r>
          </a:p>
          <a:p>
            <a:pPr marL="11113" indent="-11113">
              <a:buNone/>
            </a:pPr>
            <a:r>
              <a:rPr lang="es-AR" i="1" dirty="0" smtClean="0"/>
              <a:t>La localización de nuestra palabra </a:t>
            </a:r>
            <a:r>
              <a:rPr lang="es-AR" dirty="0" smtClean="0"/>
              <a:t>clave indica la importancia de la misma. Debe intentarse que aparezca lo más arriba de la página dentro de lo que sea posible.</a:t>
            </a:r>
          </a:p>
          <a:p>
            <a:pPr marL="11113" indent="-11113">
              <a:buNone/>
            </a:pPr>
            <a:r>
              <a:rPr lang="es-AR" sz="4600" b="1" i="1" dirty="0" smtClean="0">
                <a:solidFill>
                  <a:srgbClr val="0070C0"/>
                </a:solidFill>
              </a:rPr>
              <a:t>• Palabras clave dentro del dominio</a:t>
            </a:r>
            <a:r>
              <a:rPr lang="es-AR" i="1" dirty="0" smtClean="0"/>
              <a:t>. Cuando un </a:t>
            </a:r>
            <a:r>
              <a:rPr lang="es-AR" i="1" dirty="0" err="1" smtClean="0"/>
              <a:t>website</a:t>
            </a:r>
            <a:r>
              <a:rPr lang="es-AR" i="1" dirty="0" smtClean="0"/>
              <a:t> incluye la palabra </a:t>
            </a:r>
            <a:r>
              <a:rPr lang="es-AR" dirty="0" smtClean="0"/>
              <a:t>clave dentro del dominio suele mejorar sus posiciones, sobre todo porque muchos otros </a:t>
            </a:r>
            <a:r>
              <a:rPr lang="es-AR" dirty="0" err="1" smtClean="0"/>
              <a:t>sites</a:t>
            </a:r>
            <a:r>
              <a:rPr lang="es-AR" dirty="0" smtClean="0"/>
              <a:t> le enlazarán con su propio nombre.</a:t>
            </a:r>
          </a:p>
          <a:p>
            <a:pPr marL="11113" indent="-11113">
              <a:buNone/>
            </a:pPr>
            <a:r>
              <a:rPr lang="es-AR" sz="4600" b="1" i="1" dirty="0" smtClean="0">
                <a:solidFill>
                  <a:srgbClr val="0070C0"/>
                </a:solidFill>
              </a:rPr>
              <a:t>• Palabras clave dentro de la URL. </a:t>
            </a:r>
            <a:r>
              <a:rPr lang="es-AR" i="1" dirty="0" smtClean="0"/>
              <a:t>Si la URL incluye la palabra clave </a:t>
            </a:r>
            <a:r>
              <a:rPr lang="es-AR" dirty="0" smtClean="0"/>
              <a:t>y está construida de manera “amigable” para el usuario tendrá más posibilidades de éxito además de aparecer destacada en negrita en el resultado.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72</a:t>
            </a:fld>
            <a:endParaRPr lang="es-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357158" y="1447800"/>
            <a:ext cx="8576530" cy="4800600"/>
          </a:xfrm>
        </p:spPr>
        <p:txBody>
          <a:bodyPr>
            <a:normAutofit/>
          </a:bodyPr>
          <a:lstStyle/>
          <a:p>
            <a:pPr>
              <a:buNone/>
            </a:pPr>
            <a:r>
              <a:rPr lang="es-AR" dirty="0" smtClean="0"/>
              <a:t>Ejemplo: </a:t>
            </a:r>
          </a:p>
          <a:p>
            <a:pPr>
              <a:buNone/>
            </a:pPr>
            <a:r>
              <a:rPr lang="es-AR" dirty="0" smtClean="0">
                <a:solidFill>
                  <a:srgbClr val="0070C0"/>
                </a:solidFill>
              </a:rPr>
              <a:t>www.tiendamoviles.es/moviles-nokia/nokia.html </a:t>
            </a:r>
          </a:p>
          <a:p>
            <a:pPr marL="11113" indent="-11113">
              <a:buNone/>
            </a:pPr>
            <a:r>
              <a:rPr lang="es-AR" dirty="0" smtClean="0"/>
              <a:t>es un resultado positivo garantizado para la palabra “</a:t>
            </a:r>
            <a:r>
              <a:rPr lang="es-AR" dirty="0" err="1" smtClean="0"/>
              <a:t>moviles</a:t>
            </a:r>
            <a:r>
              <a:rPr lang="es-AR" dirty="0" smtClean="0"/>
              <a:t> </a:t>
            </a:r>
            <a:r>
              <a:rPr lang="es-AR" dirty="0" err="1" smtClean="0"/>
              <a:t>nokia</a:t>
            </a:r>
            <a:r>
              <a:rPr lang="es-AR" dirty="0" smtClean="0"/>
              <a:t>”. Además, ayudará al usuario dentro de su experiencia de navegación al servir como un “rastro de hormigas” para saber donde se encuentra.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73</a:t>
            </a:fld>
            <a:endParaRPr lang="es-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868346"/>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785786" y="1142984"/>
            <a:ext cx="8147902" cy="5105416"/>
          </a:xfrm>
        </p:spPr>
        <p:txBody>
          <a:bodyPr/>
          <a:lstStyle/>
          <a:p>
            <a:pPr marL="11113" indent="-11113">
              <a:buNone/>
            </a:pPr>
            <a:r>
              <a:rPr lang="es-AR" b="1" i="1" dirty="0" smtClean="0">
                <a:solidFill>
                  <a:srgbClr val="0070C0"/>
                </a:solidFill>
              </a:rPr>
              <a:t>Etiquetas </a:t>
            </a:r>
            <a:r>
              <a:rPr lang="es-AR" b="1" i="1" dirty="0" err="1" smtClean="0">
                <a:solidFill>
                  <a:srgbClr val="0070C0"/>
                </a:solidFill>
              </a:rPr>
              <a:t>Heading</a:t>
            </a:r>
            <a:r>
              <a:rPr lang="es-AR" i="1" dirty="0" smtClean="0"/>
              <a:t>. indican que se trata de títulos o </a:t>
            </a:r>
            <a:r>
              <a:rPr lang="es-AR" dirty="0" smtClean="0"/>
              <a:t>cabeceras por lo que la palabra clave elegida debe aparecer dentro de la misma.</a:t>
            </a:r>
          </a:p>
          <a:p>
            <a:r>
              <a:rPr lang="es-AR" b="1" i="1" dirty="0" smtClean="0">
                <a:solidFill>
                  <a:srgbClr val="0070C0"/>
                </a:solidFill>
              </a:rPr>
              <a:t>Texto de enlace</a:t>
            </a:r>
            <a:r>
              <a:rPr lang="es-AR" i="1" dirty="0" smtClean="0"/>
              <a:t>. Usar las palabras clave como enlaces entre las páginas </a:t>
            </a:r>
            <a:r>
              <a:rPr lang="es-AR" dirty="0" smtClean="0"/>
              <a:t>nos ayudará a posicionarlas mejor. </a:t>
            </a:r>
            <a:r>
              <a:rPr lang="es-AR" dirty="0" smtClean="0">
                <a:solidFill>
                  <a:srgbClr val="C00000"/>
                </a:solidFill>
              </a:rPr>
              <a:t>No usemos </a:t>
            </a:r>
            <a:r>
              <a:rPr lang="es-AR" dirty="0" smtClean="0"/>
              <a:t>como texto de enlace genéricos como “Haga clic aquí” o “este link” o “Este enlace”.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74</a:t>
            </a:fld>
            <a:endParaRPr lang="es-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74638"/>
            <a:ext cx="8433654"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357158" y="1447800"/>
            <a:ext cx="8576530" cy="4800600"/>
          </a:xfrm>
        </p:spPr>
        <p:txBody>
          <a:bodyPr>
            <a:normAutofit fontScale="92500" lnSpcReduction="10000"/>
          </a:bodyPr>
          <a:lstStyle/>
          <a:p>
            <a:pPr marL="11113" indent="-11113">
              <a:buNone/>
            </a:pPr>
            <a:r>
              <a:rPr lang="es-AR" b="1" i="1" dirty="0" smtClean="0">
                <a:solidFill>
                  <a:srgbClr val="0070C0"/>
                </a:solidFill>
              </a:rPr>
              <a:t>Texto alternativo de imagen o </a:t>
            </a:r>
            <a:r>
              <a:rPr lang="es-AR" b="1" i="1" dirty="0" err="1" smtClean="0">
                <a:solidFill>
                  <a:srgbClr val="0070C0"/>
                </a:solidFill>
              </a:rPr>
              <a:t>Alt</a:t>
            </a:r>
            <a:r>
              <a:rPr lang="es-AR" b="1" i="1" dirty="0" smtClean="0">
                <a:solidFill>
                  <a:srgbClr val="0070C0"/>
                </a:solidFill>
              </a:rPr>
              <a:t> </a:t>
            </a:r>
            <a:r>
              <a:rPr lang="es-AR" b="1" i="1" dirty="0" err="1" smtClean="0">
                <a:solidFill>
                  <a:srgbClr val="0070C0"/>
                </a:solidFill>
              </a:rPr>
              <a:t>Text</a:t>
            </a:r>
            <a:r>
              <a:rPr lang="es-AR" b="1" i="1" dirty="0" smtClean="0">
                <a:solidFill>
                  <a:srgbClr val="0070C0"/>
                </a:solidFill>
              </a:rPr>
              <a:t>. </a:t>
            </a:r>
            <a:r>
              <a:rPr lang="es-AR" i="1" dirty="0" smtClean="0"/>
              <a:t>Un robot no puede leer una </a:t>
            </a:r>
            <a:r>
              <a:rPr lang="es-AR" dirty="0" smtClean="0"/>
              <a:t>imagen por lo que identificará la misma con el texto alternativo que le indiquemos que debe ser la palabra clave elegida para dicha página.</a:t>
            </a:r>
          </a:p>
          <a:p>
            <a:pPr marL="11113" indent="-11113">
              <a:buNone/>
            </a:pPr>
            <a:r>
              <a:rPr lang="es-AR" dirty="0" smtClean="0"/>
              <a:t>• </a:t>
            </a:r>
            <a:r>
              <a:rPr lang="es-AR" b="1" i="1" dirty="0" smtClean="0">
                <a:solidFill>
                  <a:srgbClr val="0070C0"/>
                </a:solidFill>
              </a:rPr>
              <a:t>Navegación en el </a:t>
            </a:r>
            <a:r>
              <a:rPr lang="es-AR" b="1" i="1" dirty="0" err="1" smtClean="0">
                <a:solidFill>
                  <a:srgbClr val="0070C0"/>
                </a:solidFill>
              </a:rPr>
              <a:t>site</a:t>
            </a:r>
            <a:r>
              <a:rPr lang="es-AR" i="1" dirty="0" smtClean="0"/>
              <a:t>. Es fundamental que el </a:t>
            </a:r>
            <a:r>
              <a:rPr lang="es-AR" i="1" dirty="0" err="1" smtClean="0"/>
              <a:t>site</a:t>
            </a:r>
            <a:r>
              <a:rPr lang="es-AR" i="1" dirty="0" smtClean="0"/>
              <a:t> sea 100% </a:t>
            </a:r>
            <a:r>
              <a:rPr lang="es-AR" dirty="0" smtClean="0"/>
              <a:t>navegable. El uso de algunas tecnologías convertirá nuestro </a:t>
            </a:r>
            <a:r>
              <a:rPr lang="es-AR" dirty="0" err="1" smtClean="0"/>
              <a:t>site</a:t>
            </a:r>
            <a:r>
              <a:rPr lang="es-AR" dirty="0" smtClean="0"/>
              <a:t> en un agujero negro –aunque hay ya los primeros intentos para que flash sea fácilmente </a:t>
            </a:r>
            <a:r>
              <a:rPr lang="es-AR" dirty="0" err="1" smtClean="0"/>
              <a:t>indexable</a:t>
            </a:r>
            <a:r>
              <a:rPr lang="es-AR" dirty="0" smtClean="0"/>
              <a:t> no es fácil conseguir que se posicione adecuadamente. </a:t>
            </a:r>
            <a:r>
              <a:rPr lang="es-AR" dirty="0" smtClean="0">
                <a:solidFill>
                  <a:srgbClr val="C00000"/>
                </a:solidFill>
              </a:rPr>
              <a:t>Evitar el uso de flash u otros </a:t>
            </a:r>
            <a:r>
              <a:rPr lang="es-AR" dirty="0" err="1" smtClean="0">
                <a:solidFill>
                  <a:srgbClr val="C00000"/>
                </a:solidFill>
              </a:rPr>
              <a:t>plugins</a:t>
            </a:r>
            <a:r>
              <a:rPr lang="es-AR" dirty="0" smtClean="0"/>
              <a:t>.</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75</a:t>
            </a:fld>
            <a:endParaRPr lang="es-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74638"/>
            <a:ext cx="8433654"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571472" y="1447800"/>
            <a:ext cx="8362216" cy="4800600"/>
          </a:xfrm>
        </p:spPr>
        <p:txBody>
          <a:bodyPr/>
          <a:lstStyle/>
          <a:p>
            <a:pPr>
              <a:buNone/>
            </a:pPr>
            <a:r>
              <a:rPr lang="es-AR" b="1" dirty="0" smtClean="0"/>
              <a:t>3. Popularidad y captación de enlaces </a:t>
            </a:r>
          </a:p>
          <a:p>
            <a:r>
              <a:rPr lang="es-AR" dirty="0" smtClean="0"/>
              <a:t>La popularidad y relevancia de un </a:t>
            </a:r>
            <a:r>
              <a:rPr lang="es-AR" dirty="0" err="1" smtClean="0"/>
              <a:t>site</a:t>
            </a:r>
            <a:r>
              <a:rPr lang="es-AR" dirty="0" smtClean="0"/>
              <a:t> para una temática concreta y los enlaces son clave para mejorar los resultados de búsqueda.</a:t>
            </a:r>
          </a:p>
          <a:p>
            <a:r>
              <a:rPr lang="es-AR" dirty="0" smtClean="0"/>
              <a:t>De hecho, en entornos del sector se considera que éste es el 80% del esfuerzo que debe hacerse en optimización si el web </a:t>
            </a:r>
            <a:r>
              <a:rPr lang="es-AR" dirty="0" err="1" smtClean="0"/>
              <a:t>site</a:t>
            </a:r>
            <a:r>
              <a:rPr lang="es-AR" dirty="0" smtClean="0"/>
              <a:t> ha sido bien construido.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76</a:t>
            </a:fld>
            <a:endParaRPr lang="es-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571472" y="1447800"/>
            <a:ext cx="8362216" cy="4800600"/>
          </a:xfrm>
        </p:spPr>
        <p:txBody>
          <a:bodyPr/>
          <a:lstStyle/>
          <a:p>
            <a:r>
              <a:rPr lang="es-AR" dirty="0" smtClean="0"/>
              <a:t>A este concepto de enlaces debe añadirse la capa social donde cada vez que una página web es compartida en </a:t>
            </a:r>
            <a:r>
              <a:rPr lang="es-AR" dirty="0" err="1" smtClean="0"/>
              <a:t>Facebook</a:t>
            </a:r>
            <a:r>
              <a:rPr lang="es-AR" dirty="0" smtClean="0"/>
              <a:t>, </a:t>
            </a:r>
            <a:r>
              <a:rPr lang="es-AR" dirty="0" err="1" smtClean="0"/>
              <a:t>Twitter</a:t>
            </a:r>
            <a:r>
              <a:rPr lang="es-AR" dirty="0" smtClean="0"/>
              <a:t> o Google Plus, añade un mayor valor a la misma considerando Google que el usuario lo destaca como relevante. A más presencia social, más relevancia.</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77</a:t>
            </a:fld>
            <a:endParaRPr lang="es-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571472" y="1447800"/>
            <a:ext cx="8362216" cy="4800600"/>
          </a:xfrm>
        </p:spPr>
        <p:txBody>
          <a:bodyPr>
            <a:normAutofit/>
          </a:bodyPr>
          <a:lstStyle/>
          <a:p>
            <a:pPr marL="11113" indent="-11113">
              <a:buNone/>
            </a:pPr>
            <a:r>
              <a:rPr lang="es-AR" dirty="0" smtClean="0"/>
              <a:t>Los enlaces entrantes pueden obtenerse de varias maneras:</a:t>
            </a:r>
          </a:p>
          <a:p>
            <a:r>
              <a:rPr lang="es-AR" dirty="0" smtClean="0">
                <a:solidFill>
                  <a:srgbClr val="C00000"/>
                </a:solidFill>
              </a:rPr>
              <a:t>Generación de contenido. </a:t>
            </a:r>
            <a:r>
              <a:rPr lang="es-AR" dirty="0" smtClean="0"/>
              <a:t>Sin duda la mejor manera de captar enlaces. Crear contenido de calidad para que, otros </a:t>
            </a:r>
            <a:r>
              <a:rPr lang="es-AR" dirty="0" err="1" smtClean="0"/>
              <a:t>sites</a:t>
            </a:r>
            <a:r>
              <a:rPr lang="es-AR" dirty="0" smtClean="0"/>
              <a:t> relacionados nos enlazarán para hacer referencia a nuestro contenido y, sobre todo, será nuestra principal herramienta en social logrando que SEO y Social Media trabajen de manera acompasada.</a:t>
            </a:r>
          </a:p>
          <a:p>
            <a:pPr marL="11113" indent="-11113">
              <a:buNone/>
            </a:pP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78</a:t>
            </a:fld>
            <a:endParaRPr lang="es-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500034" y="1447800"/>
            <a:ext cx="8433654" cy="4800600"/>
          </a:xfrm>
        </p:spPr>
        <p:txBody>
          <a:bodyPr/>
          <a:lstStyle/>
          <a:p>
            <a:r>
              <a:rPr lang="es-AR" i="1" dirty="0" smtClean="0">
                <a:solidFill>
                  <a:srgbClr val="C00000"/>
                </a:solidFill>
              </a:rPr>
              <a:t>Enlaces recíprocos. </a:t>
            </a:r>
            <a:r>
              <a:rPr lang="es-AR" i="1" dirty="0" smtClean="0"/>
              <a:t>Se trata de intercambiar enlaces con webs amigas </a:t>
            </a:r>
            <a:r>
              <a:rPr lang="es-AR" dirty="0" smtClean="0"/>
              <a:t>o de nuestra red.</a:t>
            </a:r>
          </a:p>
          <a:p>
            <a:r>
              <a:rPr lang="es-AR" i="1" dirty="0" smtClean="0">
                <a:solidFill>
                  <a:srgbClr val="C00000"/>
                </a:solidFill>
              </a:rPr>
              <a:t>Notas de prensa. </a:t>
            </a:r>
            <a:r>
              <a:rPr lang="es-AR" i="1" dirty="0" smtClean="0"/>
              <a:t>Estas son replicadas directamente por agencias </a:t>
            </a:r>
            <a:r>
              <a:rPr lang="es-AR" dirty="0" smtClean="0"/>
              <a:t>de noticias y algún otro medio.</a:t>
            </a:r>
          </a:p>
          <a:p>
            <a:r>
              <a:rPr lang="es-AR" i="1" dirty="0" smtClean="0">
                <a:solidFill>
                  <a:srgbClr val="C00000"/>
                </a:solidFill>
              </a:rPr>
              <a:t>Foros y Blogs. </a:t>
            </a:r>
            <a:r>
              <a:rPr lang="es-AR" dirty="0" smtClean="0"/>
              <a:t>la participación en foros y blogs permite la inclusión de enlaces hacia las páginas principales que representen los lugares o entidades de trabajo.</a:t>
            </a:r>
            <a:endParaRPr lang="es-AR" dirty="0">
              <a:solidFill>
                <a:srgbClr val="C0000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79</a:t>
            </a:fld>
            <a:endParaRPr lang="es-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725602"/>
          </a:xfrm>
        </p:spPr>
        <p:txBody>
          <a:bodyPr>
            <a:normAutofit/>
          </a:bodyPr>
          <a:lstStyle/>
          <a:p>
            <a:pPr algn="ctr"/>
            <a:r>
              <a:rPr lang="es-AR" sz="3200" dirty="0" smtClean="0"/>
              <a:t>Las soluciones </a:t>
            </a:r>
            <a:r>
              <a:rPr lang="es-AR" sz="3200" dirty="0" err="1" smtClean="0"/>
              <a:t>SaaS</a:t>
            </a:r>
            <a:r>
              <a:rPr lang="es-AR" sz="3200" dirty="0" smtClean="0"/>
              <a:t> (Software as a </a:t>
            </a:r>
            <a:r>
              <a:rPr lang="es-AR" sz="3200" dirty="0" err="1" smtClean="0"/>
              <a:t>Service</a:t>
            </a:r>
            <a:r>
              <a:rPr lang="es-AR" sz="3200" dirty="0" smtClean="0"/>
              <a:t>) o llamadas </a:t>
            </a:r>
            <a:r>
              <a:rPr lang="es-AR" sz="3200" dirty="0" smtClean="0"/>
              <a:t>Cloud </a:t>
            </a:r>
            <a:r>
              <a:rPr lang="es-AR" sz="3200" dirty="0" err="1" smtClean="0"/>
              <a:t>Solutions</a:t>
            </a:r>
            <a:r>
              <a:rPr lang="es-AR" sz="3200" dirty="0" smtClean="0"/>
              <a:t> </a:t>
            </a:r>
            <a:r>
              <a:rPr lang="es-AR" sz="3200" dirty="0" smtClean="0"/>
              <a:t>(Soluciones en la Nube)</a:t>
            </a:r>
            <a:endParaRPr lang="es-AR" sz="3200" dirty="0"/>
          </a:p>
        </p:txBody>
      </p:sp>
      <p:sp>
        <p:nvSpPr>
          <p:cNvPr id="3" name="2 Marcador de contenido"/>
          <p:cNvSpPr>
            <a:spLocks noGrp="1"/>
          </p:cNvSpPr>
          <p:nvPr>
            <p:ph idx="1"/>
          </p:nvPr>
        </p:nvSpPr>
        <p:spPr>
          <a:xfrm>
            <a:off x="457200" y="2214554"/>
            <a:ext cx="8229600" cy="3911609"/>
          </a:xfrm>
        </p:spPr>
        <p:txBody>
          <a:bodyPr>
            <a:normAutofit lnSpcReduction="10000"/>
          </a:bodyPr>
          <a:lstStyle/>
          <a:p>
            <a:pPr marL="514350" indent="-514350">
              <a:buFont typeface="+mj-lt"/>
              <a:buAutoNum type="arabicPeriod"/>
            </a:pPr>
            <a:r>
              <a:rPr lang="es-AR" dirty="0" smtClean="0"/>
              <a:t>Permiten </a:t>
            </a:r>
            <a:r>
              <a:rPr lang="es-AR" dirty="0"/>
              <a:t>a bajo coste tener una tienda en internet y en </a:t>
            </a:r>
            <a:r>
              <a:rPr lang="es-AR" dirty="0" smtClean="0"/>
              <a:t>muy poco </a:t>
            </a:r>
            <a:r>
              <a:rPr lang="es-AR" dirty="0"/>
              <a:t>tiempo</a:t>
            </a:r>
            <a:r>
              <a:rPr lang="es-AR" dirty="0" smtClean="0"/>
              <a:t>.</a:t>
            </a:r>
          </a:p>
          <a:p>
            <a:pPr marL="514350" indent="-514350">
              <a:buFont typeface="+mj-lt"/>
              <a:buAutoNum type="arabicPeriod"/>
            </a:pPr>
            <a:r>
              <a:rPr lang="es-AR" dirty="0" smtClean="0"/>
              <a:t>Esta </a:t>
            </a:r>
            <a:r>
              <a:rPr lang="es-AR" dirty="0"/>
              <a:t>será una de las primeras </a:t>
            </a:r>
            <a:r>
              <a:rPr lang="es-AR" dirty="0" smtClean="0"/>
              <a:t>opciones que </a:t>
            </a:r>
            <a:r>
              <a:rPr lang="es-AR" dirty="0"/>
              <a:t>deberá plantearse para su fase de test de venta en internet junto </a:t>
            </a:r>
            <a:r>
              <a:rPr lang="es-AR" dirty="0" smtClean="0"/>
              <a:t>con los </a:t>
            </a:r>
            <a:r>
              <a:rPr lang="es-AR" dirty="0" err="1"/>
              <a:t>marketplaces</a:t>
            </a:r>
            <a:r>
              <a:rPr lang="es-AR" dirty="0" smtClean="0"/>
              <a:t>.</a:t>
            </a:r>
          </a:p>
          <a:p>
            <a:pPr marL="514350" indent="-514350">
              <a:buFont typeface="+mj-lt"/>
              <a:buAutoNum type="arabicPeriod"/>
            </a:pPr>
            <a:r>
              <a:rPr lang="es-AR" dirty="0" smtClean="0"/>
              <a:t>Las </a:t>
            </a:r>
            <a:r>
              <a:rPr lang="es-AR" dirty="0"/>
              <a:t>soluciones </a:t>
            </a:r>
            <a:r>
              <a:rPr lang="es-AR" dirty="0" err="1"/>
              <a:t>SaaS</a:t>
            </a:r>
            <a:r>
              <a:rPr lang="es-AR" dirty="0"/>
              <a:t> o Cloud </a:t>
            </a:r>
            <a:r>
              <a:rPr lang="es-AR" dirty="0" err="1"/>
              <a:t>Solutions</a:t>
            </a:r>
            <a:r>
              <a:rPr lang="es-AR" dirty="0"/>
              <a:t> </a:t>
            </a:r>
            <a:r>
              <a:rPr lang="es-AR" dirty="0">
                <a:solidFill>
                  <a:srgbClr val="0070C0"/>
                </a:solidFill>
              </a:rPr>
              <a:t>deben ser </a:t>
            </a:r>
            <a:r>
              <a:rPr lang="es-AR" dirty="0" smtClean="0">
                <a:solidFill>
                  <a:srgbClr val="0070C0"/>
                </a:solidFill>
              </a:rPr>
              <a:t>consideradas siempre </a:t>
            </a:r>
            <a:r>
              <a:rPr lang="es-AR" dirty="0"/>
              <a:t>que no tengamos un plan de negocio a largo plazo</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a:t>
            </a:fld>
            <a:endParaRPr lang="es-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428596" y="1447800"/>
            <a:ext cx="8505092" cy="4800600"/>
          </a:xfrm>
        </p:spPr>
        <p:txBody>
          <a:bodyPr>
            <a:normAutofit lnSpcReduction="10000"/>
          </a:bodyPr>
          <a:lstStyle/>
          <a:p>
            <a:r>
              <a:rPr lang="es-AR" i="1" dirty="0" smtClean="0">
                <a:solidFill>
                  <a:srgbClr val="C00000"/>
                </a:solidFill>
              </a:rPr>
              <a:t>Directorios. </a:t>
            </a:r>
            <a:r>
              <a:rPr lang="es-AR" i="1" dirty="0" smtClean="0"/>
              <a:t>Estar dado de alta en </a:t>
            </a:r>
            <a:r>
              <a:rPr lang="es-AR" i="1" dirty="0" err="1" smtClean="0"/>
              <a:t>Yahoo</a:t>
            </a:r>
            <a:r>
              <a:rPr lang="es-AR" i="1" dirty="0" smtClean="0"/>
              <a:t> y dmoz.org es clave. Si además </a:t>
            </a:r>
            <a:r>
              <a:rPr lang="es-AR" dirty="0" smtClean="0"/>
              <a:t>se consigue presencia dentro de otros directorios especializados o nacionales el efecto es aún más positivo.</a:t>
            </a:r>
          </a:p>
          <a:p>
            <a:r>
              <a:rPr lang="es-AR" i="1" dirty="0" smtClean="0">
                <a:solidFill>
                  <a:srgbClr val="C00000"/>
                </a:solidFill>
              </a:rPr>
              <a:t>Prácticas a evitar</a:t>
            </a:r>
            <a:r>
              <a:rPr lang="es-AR" i="1" dirty="0" smtClean="0"/>
              <a:t>. Granjas de enlaces, sitios web solo dedicados a </a:t>
            </a:r>
            <a:r>
              <a:rPr lang="es-AR" dirty="0" smtClean="0"/>
              <a:t>intercambios, creación de perfiles falsos en herramientas de blogs o perfiles de redes sociales… toda técnica que intente captar enlaces artificialmente puede resultar penalizada o cuanto menos tener poco valor.</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80</a:t>
            </a:fld>
            <a:endParaRPr lang="es-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714348" y="1447800"/>
            <a:ext cx="8219340" cy="4800600"/>
          </a:xfrm>
          <a:ln>
            <a:solidFill>
              <a:srgbClr val="C00000"/>
            </a:solidFill>
          </a:ln>
        </p:spPr>
        <p:txBody>
          <a:bodyPr>
            <a:normAutofit fontScale="77500" lnSpcReduction="20000"/>
          </a:bodyPr>
          <a:lstStyle/>
          <a:p>
            <a:pPr>
              <a:buNone/>
            </a:pPr>
            <a:r>
              <a:rPr lang="es-AR" dirty="0" smtClean="0"/>
              <a:t>4.</a:t>
            </a:r>
            <a:r>
              <a:rPr lang="es-AR" b="1" dirty="0" smtClean="0"/>
              <a:t> La labor de los </a:t>
            </a:r>
            <a:r>
              <a:rPr lang="es-AR" b="1" dirty="0" err="1" smtClean="0"/>
              <a:t>SEOs</a:t>
            </a:r>
            <a:r>
              <a:rPr lang="es-AR" b="1" dirty="0" smtClean="0"/>
              <a:t> (</a:t>
            </a:r>
            <a:r>
              <a:rPr lang="es-AR" b="1" dirty="0" err="1" smtClean="0"/>
              <a:t>Search</a:t>
            </a:r>
            <a:r>
              <a:rPr lang="es-AR" b="1" dirty="0" smtClean="0"/>
              <a:t> </a:t>
            </a:r>
            <a:r>
              <a:rPr lang="es-AR" b="1" dirty="0" err="1" smtClean="0"/>
              <a:t>Engine</a:t>
            </a:r>
            <a:r>
              <a:rPr lang="es-AR" b="1" dirty="0" smtClean="0"/>
              <a:t> </a:t>
            </a:r>
            <a:r>
              <a:rPr lang="es-AR" b="1" dirty="0" err="1" smtClean="0"/>
              <a:t>Optimizer</a:t>
            </a:r>
            <a:r>
              <a:rPr lang="es-AR" b="1" dirty="0" smtClean="0"/>
              <a:t>)</a:t>
            </a:r>
            <a:endParaRPr lang="es-AR" dirty="0" smtClean="0"/>
          </a:p>
          <a:p>
            <a:pPr>
              <a:buNone/>
            </a:pPr>
            <a:r>
              <a:rPr lang="es-AR" b="1" dirty="0" smtClean="0"/>
              <a:t>5. Herramientas de seguimiento</a:t>
            </a:r>
          </a:p>
          <a:p>
            <a:pPr>
              <a:buNone/>
            </a:pPr>
            <a:endParaRPr lang="es-AR" b="1" dirty="0" smtClean="0"/>
          </a:p>
          <a:p>
            <a:pPr marL="11113" indent="-11113">
              <a:buNone/>
            </a:pPr>
            <a:r>
              <a:rPr lang="es-AR" dirty="0" smtClean="0"/>
              <a:t>Herramientas y recomendaciones:</a:t>
            </a:r>
          </a:p>
          <a:p>
            <a:pPr marL="11113" indent="-11113">
              <a:buNone/>
            </a:pPr>
            <a:r>
              <a:rPr lang="es-AR" dirty="0" smtClean="0"/>
              <a:t>• Herramienta de sugerencia de palabras clave de Google: </a:t>
            </a:r>
            <a:r>
              <a:rPr lang="es-AR" dirty="0" smtClean="0">
                <a:solidFill>
                  <a:srgbClr val="C00000"/>
                </a:solidFill>
              </a:rPr>
              <a:t>https://adwords.google.es/select/KeywordToolExternal</a:t>
            </a:r>
          </a:p>
          <a:p>
            <a:pPr marL="11113" indent="-11113">
              <a:buNone/>
            </a:pPr>
            <a:endParaRPr lang="es-AR" dirty="0" smtClean="0"/>
          </a:p>
          <a:p>
            <a:pPr marL="11113" indent="-11113">
              <a:buNone/>
            </a:pPr>
            <a:r>
              <a:rPr lang="es-AR" dirty="0" smtClean="0"/>
              <a:t>• Google </a:t>
            </a:r>
            <a:r>
              <a:rPr lang="es-AR" dirty="0" err="1" smtClean="0"/>
              <a:t>Insights</a:t>
            </a:r>
            <a:r>
              <a:rPr lang="es-AR" dirty="0" smtClean="0"/>
              <a:t> para tendencias de búsqueda: </a:t>
            </a:r>
            <a:r>
              <a:rPr lang="es-AR" dirty="0" smtClean="0">
                <a:solidFill>
                  <a:srgbClr val="C00000"/>
                </a:solidFill>
              </a:rPr>
              <a:t>www.google.com/insights/search/#</a:t>
            </a:r>
          </a:p>
          <a:p>
            <a:pPr marL="11113" indent="-11113">
              <a:buNone/>
            </a:pPr>
            <a:endParaRPr lang="es-AR" dirty="0" smtClean="0">
              <a:solidFill>
                <a:srgbClr val="C00000"/>
              </a:solidFill>
            </a:endParaRPr>
          </a:p>
          <a:p>
            <a:pPr marL="11113" indent="-11113">
              <a:buNone/>
            </a:pPr>
            <a:r>
              <a:rPr lang="es-AR" dirty="0" smtClean="0"/>
              <a:t>• Herramientas online para optimización de web </a:t>
            </a:r>
            <a:r>
              <a:rPr lang="es-AR" dirty="0" err="1" smtClean="0"/>
              <a:t>sites</a:t>
            </a:r>
            <a:r>
              <a:rPr lang="es-AR" dirty="0" smtClean="0"/>
              <a:t>: </a:t>
            </a:r>
            <a:r>
              <a:rPr lang="es-AR" dirty="0" smtClean="0">
                <a:solidFill>
                  <a:srgbClr val="C00000"/>
                </a:solidFill>
              </a:rPr>
              <a:t>www.directionseo.com/seo-tools/34-seo-tools-the-ultimate-tools-list/                              </a:t>
            </a:r>
            <a:endParaRPr lang="es-AR" dirty="0">
              <a:solidFill>
                <a:srgbClr val="C0000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81</a:t>
            </a:fld>
            <a:endParaRPr lang="es-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normAutofit fontScale="90000"/>
          </a:bodyPr>
          <a:lstStyle/>
          <a:p>
            <a:r>
              <a:rPr lang="es-AR" dirty="0" smtClean="0"/>
              <a:t>Pasos para una correcta estrategia SEO:</a:t>
            </a:r>
            <a:endParaRPr lang="es-AR" dirty="0"/>
          </a:p>
        </p:txBody>
      </p:sp>
      <p:sp>
        <p:nvSpPr>
          <p:cNvPr id="3" name="2 Marcador de contenido"/>
          <p:cNvSpPr>
            <a:spLocks noGrp="1"/>
          </p:cNvSpPr>
          <p:nvPr>
            <p:ph idx="1"/>
          </p:nvPr>
        </p:nvSpPr>
        <p:spPr>
          <a:xfrm>
            <a:off x="642910" y="1447800"/>
            <a:ext cx="8290778" cy="4800600"/>
          </a:xfrm>
        </p:spPr>
        <p:txBody>
          <a:bodyPr/>
          <a:lstStyle/>
          <a:p>
            <a:pPr marL="11113" indent="-11113"/>
            <a:r>
              <a:rPr lang="es-AR" dirty="0" smtClean="0"/>
              <a:t>Análisis de posición y </a:t>
            </a:r>
            <a:r>
              <a:rPr lang="es-AR" dirty="0" err="1" smtClean="0"/>
              <a:t>clickthrough</a:t>
            </a:r>
            <a:r>
              <a:rPr lang="es-AR" dirty="0" smtClean="0"/>
              <a:t> estimado: </a:t>
            </a:r>
            <a:r>
              <a:rPr lang="es-AR" dirty="0" smtClean="0">
                <a:solidFill>
                  <a:srgbClr val="C00000"/>
                </a:solidFill>
              </a:rPr>
              <a:t>www.seomad.com/SEOBlog/google-organic-click-through-rate-ctr.html</a:t>
            </a:r>
          </a:p>
          <a:p>
            <a:pPr marL="11113" indent="-11113">
              <a:buNone/>
            </a:pPr>
            <a:r>
              <a:rPr lang="es-AR" dirty="0" smtClean="0"/>
              <a:t>• Software gratuito de control de posiciones en Google: </a:t>
            </a:r>
          </a:p>
          <a:p>
            <a:pPr marL="11113" indent="-11113">
              <a:buNone/>
            </a:pPr>
            <a:r>
              <a:rPr lang="es-AR" sz="3000" dirty="0" smtClean="0">
                <a:solidFill>
                  <a:srgbClr val="C00000"/>
                </a:solidFill>
              </a:rPr>
              <a:t>www.cleverstat.com/en/google-monitor-query.htm</a:t>
            </a:r>
            <a:endParaRPr lang="es-AR" sz="3000" dirty="0">
              <a:solidFill>
                <a:srgbClr val="C00000"/>
              </a:solidFill>
            </a:endParaRP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82</a:t>
            </a:fld>
            <a:endParaRPr lang="es-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normAutofit fontScale="90000"/>
          </a:bodyPr>
          <a:lstStyle/>
          <a:p>
            <a:pPr algn="ctr"/>
            <a:r>
              <a:rPr lang="es-AR" b="1" dirty="0" smtClean="0"/>
              <a:t/>
            </a:r>
            <a:br>
              <a:rPr lang="es-AR" b="1" dirty="0" smtClean="0"/>
            </a:br>
            <a:r>
              <a:rPr lang="es-AR" b="1" dirty="0" smtClean="0"/>
              <a:t>Campañas en Buscadores (</a:t>
            </a:r>
            <a:r>
              <a:rPr lang="es-AR" b="1" dirty="0" err="1" smtClean="0"/>
              <a:t>Search</a:t>
            </a:r>
            <a:r>
              <a:rPr lang="es-AR" b="1" dirty="0" smtClean="0"/>
              <a:t> </a:t>
            </a:r>
            <a:r>
              <a:rPr lang="es-AR" b="1" dirty="0" err="1" smtClean="0"/>
              <a:t>Engine</a:t>
            </a:r>
            <a:r>
              <a:rPr lang="es-AR" b="1" dirty="0" smtClean="0"/>
              <a:t> Marketing - SEM)</a:t>
            </a:r>
            <a:r>
              <a:rPr lang="es-AR" dirty="0" smtClean="0"/>
              <a:t/>
            </a:r>
            <a:br>
              <a:rPr lang="es-AR" dirty="0" smtClean="0"/>
            </a:br>
            <a:endParaRPr lang="es-AR" dirty="0"/>
          </a:p>
        </p:txBody>
      </p:sp>
      <p:sp>
        <p:nvSpPr>
          <p:cNvPr id="3" name="2 Marcador de contenido"/>
          <p:cNvSpPr>
            <a:spLocks noGrp="1"/>
          </p:cNvSpPr>
          <p:nvPr>
            <p:ph idx="1"/>
          </p:nvPr>
        </p:nvSpPr>
        <p:spPr>
          <a:xfrm>
            <a:off x="642910" y="1447800"/>
            <a:ext cx="8290778" cy="4800600"/>
          </a:xfrm>
        </p:spPr>
        <p:txBody>
          <a:bodyPr>
            <a:normAutofit/>
          </a:bodyPr>
          <a:lstStyle/>
          <a:p>
            <a:pPr algn="just">
              <a:buNone/>
            </a:pPr>
            <a:r>
              <a:rPr lang="es-AR" b="1" dirty="0" smtClean="0"/>
              <a:t>Objetivo:</a:t>
            </a:r>
          </a:p>
          <a:p>
            <a:pPr marL="11113" indent="-11113" algn="just">
              <a:buNone/>
            </a:pPr>
            <a:r>
              <a:rPr lang="es-AR" dirty="0" smtClean="0"/>
              <a:t>Crear campañas de </a:t>
            </a:r>
            <a:r>
              <a:rPr lang="es-AR" dirty="0" err="1" smtClean="0"/>
              <a:t>keyword</a:t>
            </a:r>
            <a:r>
              <a:rPr lang="es-AR" dirty="0" smtClean="0"/>
              <a:t> marketing que nos permitan aparecer para las principales palabras clave con nuestros anuncios adecuadamente</a:t>
            </a:r>
          </a:p>
          <a:p>
            <a:pPr marL="11113" indent="-11113" algn="just">
              <a:buNone/>
            </a:pPr>
            <a:r>
              <a:rPr lang="es-AR" dirty="0" smtClean="0"/>
              <a:t>segmentados.</a:t>
            </a:r>
          </a:p>
          <a:p>
            <a:pPr algn="just">
              <a:buNone/>
            </a:pPr>
            <a:r>
              <a:rPr lang="es-AR" b="1" dirty="0" smtClean="0"/>
              <a:t>Resultado:</a:t>
            </a:r>
          </a:p>
          <a:p>
            <a:pPr algn="just">
              <a:buNone/>
            </a:pPr>
            <a:r>
              <a:rPr lang="es-AR" dirty="0" smtClean="0"/>
              <a:t>Tráfico cualificado muy segmentado con máximo control de resultados, análisis de retorno de inversión y rapidez en su ejecución.</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83</a:t>
            </a:fld>
            <a:endParaRPr lang="es-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Campañas en Buscadores</a:t>
            </a:r>
            <a:endParaRPr lang="es-AR" dirty="0"/>
          </a:p>
        </p:txBody>
      </p:sp>
      <p:sp>
        <p:nvSpPr>
          <p:cNvPr id="3" name="2 Marcador de contenido"/>
          <p:cNvSpPr>
            <a:spLocks noGrp="1"/>
          </p:cNvSpPr>
          <p:nvPr>
            <p:ph idx="1"/>
          </p:nvPr>
        </p:nvSpPr>
        <p:spPr>
          <a:xfrm>
            <a:off x="357158" y="1447800"/>
            <a:ext cx="8576530" cy="5124472"/>
          </a:xfrm>
        </p:spPr>
        <p:txBody>
          <a:bodyPr>
            <a:normAutofit lnSpcReduction="10000"/>
          </a:bodyPr>
          <a:lstStyle/>
          <a:p>
            <a:r>
              <a:rPr lang="es-AR" dirty="0" smtClean="0"/>
              <a:t>El </a:t>
            </a:r>
            <a:r>
              <a:rPr lang="es-AR" dirty="0" err="1" smtClean="0"/>
              <a:t>Search</a:t>
            </a:r>
            <a:r>
              <a:rPr lang="es-AR" dirty="0" smtClean="0"/>
              <a:t> </a:t>
            </a:r>
            <a:r>
              <a:rPr lang="es-AR" dirty="0" err="1" smtClean="0"/>
              <a:t>Engine</a:t>
            </a:r>
            <a:r>
              <a:rPr lang="es-AR" dirty="0" smtClean="0"/>
              <a:t> Marketing o SEM son las campañas de pago por clic dentro de los principales buscadores. Un ejemplo es  </a:t>
            </a:r>
            <a:r>
              <a:rPr lang="es-AR" dirty="0" err="1" smtClean="0">
                <a:solidFill>
                  <a:srgbClr val="FF0000"/>
                </a:solidFill>
              </a:rPr>
              <a:t>AdWords</a:t>
            </a:r>
            <a:r>
              <a:rPr lang="es-AR" dirty="0" smtClean="0">
                <a:solidFill>
                  <a:srgbClr val="FF0000"/>
                </a:solidFill>
              </a:rPr>
              <a:t> de Google</a:t>
            </a:r>
            <a:r>
              <a:rPr lang="es-AR" dirty="0" smtClean="0"/>
              <a:t>, Un 60% de sus campañas pueden ponerse en marcha en pocas horas cuando se trata de servicios simples y con pocas palabras objetivo. Cuando se trata de lanzar una campaña de gran calado con cientos o miles de palabras clave será necesario trabajar en la estructura y creatividades de forma mucho más sofisticada.</a:t>
            </a:r>
          </a:p>
          <a:p>
            <a:pPr marL="11113" indent="-11113">
              <a:buNone/>
            </a:pP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84</a:t>
            </a:fld>
            <a:endParaRPr lang="es-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Campañas en Buscadores</a:t>
            </a:r>
            <a:endParaRPr lang="es-AR" dirty="0"/>
          </a:p>
        </p:txBody>
      </p:sp>
      <p:sp>
        <p:nvSpPr>
          <p:cNvPr id="3" name="2 Marcador de contenido"/>
          <p:cNvSpPr>
            <a:spLocks noGrp="1"/>
          </p:cNvSpPr>
          <p:nvPr>
            <p:ph idx="1"/>
          </p:nvPr>
        </p:nvSpPr>
        <p:spPr>
          <a:xfrm>
            <a:off x="785786" y="1447800"/>
            <a:ext cx="8147902" cy="4800600"/>
          </a:xfrm>
        </p:spPr>
        <p:txBody>
          <a:bodyPr/>
          <a:lstStyle/>
          <a:p>
            <a:pPr>
              <a:buNone/>
            </a:pPr>
            <a:r>
              <a:rPr lang="es-AR" dirty="0" smtClean="0"/>
              <a:t>Las principales ventajas del SEM son:</a:t>
            </a:r>
          </a:p>
          <a:p>
            <a:pPr marL="514350" indent="-514350">
              <a:buClr>
                <a:schemeClr val="accent3">
                  <a:lumMod val="75000"/>
                </a:schemeClr>
              </a:buClr>
              <a:buAutoNum type="arabicPeriod"/>
            </a:pPr>
            <a:r>
              <a:rPr lang="es-AR" dirty="0" smtClean="0">
                <a:solidFill>
                  <a:schemeClr val="accent3">
                    <a:lumMod val="75000"/>
                  </a:schemeClr>
                </a:solidFill>
              </a:rPr>
              <a:t>Segmentación perfecta</a:t>
            </a:r>
            <a:r>
              <a:rPr lang="es-AR" dirty="0" smtClean="0"/>
              <a:t>:  Quien escribe “ofertas </a:t>
            </a:r>
            <a:r>
              <a:rPr lang="es-AR" dirty="0" err="1" smtClean="0"/>
              <a:t>Seat</a:t>
            </a:r>
            <a:r>
              <a:rPr lang="es-AR" dirty="0" smtClean="0"/>
              <a:t> Ibiza </a:t>
            </a:r>
            <a:r>
              <a:rPr lang="es-AR" dirty="0" err="1" smtClean="0"/>
              <a:t>Madrid”está</a:t>
            </a:r>
            <a:r>
              <a:rPr lang="es-AR" dirty="0" smtClean="0"/>
              <a:t> declarando un interés definido con actitud incluida y ubicación geográfica.</a:t>
            </a:r>
          </a:p>
          <a:p>
            <a:pPr marL="596646" indent="-514350">
              <a:buNone/>
            </a:pPr>
            <a:r>
              <a:rPr lang="es-AR" dirty="0" smtClean="0">
                <a:solidFill>
                  <a:schemeClr val="accent3">
                    <a:lumMod val="75000"/>
                  </a:schemeClr>
                </a:solidFill>
              </a:rPr>
              <a:t>2. Coste controlado. </a:t>
            </a:r>
            <a:r>
              <a:rPr lang="es-AR" dirty="0" smtClean="0"/>
              <a:t>El presupuesto lo decide el anunciante. Desde 35 dólares o 30 euros al mes.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85</a:t>
            </a:fld>
            <a:endParaRPr lang="es-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Campañas en Buscadores</a:t>
            </a:r>
            <a:endParaRPr lang="es-AR" dirty="0"/>
          </a:p>
        </p:txBody>
      </p:sp>
      <p:sp>
        <p:nvSpPr>
          <p:cNvPr id="3" name="2 Marcador de contenido"/>
          <p:cNvSpPr>
            <a:spLocks noGrp="1"/>
          </p:cNvSpPr>
          <p:nvPr>
            <p:ph idx="1"/>
          </p:nvPr>
        </p:nvSpPr>
        <p:spPr/>
        <p:txBody>
          <a:bodyPr>
            <a:normAutofit/>
          </a:bodyPr>
          <a:lstStyle/>
          <a:p>
            <a:pPr>
              <a:buNone/>
            </a:pPr>
            <a:r>
              <a:rPr lang="es-AR" dirty="0" smtClean="0">
                <a:solidFill>
                  <a:schemeClr val="accent3">
                    <a:lumMod val="75000"/>
                  </a:schemeClr>
                </a:solidFill>
              </a:rPr>
              <a:t>3. Rapidez de lanzamiento</a:t>
            </a:r>
            <a:r>
              <a:rPr lang="es-AR" dirty="0" smtClean="0"/>
              <a:t>. En pocas horas puede estar una campaña online lo que permite reacciones tácticas a situaciones o necesidades de la empresa o institución.</a:t>
            </a:r>
          </a:p>
          <a:p>
            <a:pPr>
              <a:buNone/>
            </a:pPr>
            <a:r>
              <a:rPr lang="es-AR" dirty="0" smtClean="0">
                <a:solidFill>
                  <a:schemeClr val="accent3">
                    <a:lumMod val="75000"/>
                  </a:schemeClr>
                </a:solidFill>
              </a:rPr>
              <a:t>4. Configuración a medida</a:t>
            </a:r>
            <a:r>
              <a:rPr lang="es-AR" dirty="0" smtClean="0"/>
              <a:t>. Al crear la campaña se pueden definir países, palabras negativas, idiomas… lo que permite una configuración idónea para no invertir en segmentos o mercados no deseados.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86</a:t>
            </a:fld>
            <a:endParaRPr lang="es-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54032"/>
          </a:xfrm>
        </p:spPr>
        <p:txBody>
          <a:bodyPr>
            <a:normAutofit fontScale="90000"/>
          </a:bodyPr>
          <a:lstStyle/>
          <a:p>
            <a:r>
              <a:rPr lang="es-AR" b="1" dirty="0" smtClean="0"/>
              <a:t>Campañas en Buscadores</a:t>
            </a:r>
            <a:endParaRPr lang="es-AR" dirty="0"/>
          </a:p>
        </p:txBody>
      </p:sp>
      <p:sp>
        <p:nvSpPr>
          <p:cNvPr id="3" name="2 Marcador de contenido"/>
          <p:cNvSpPr>
            <a:spLocks noGrp="1"/>
          </p:cNvSpPr>
          <p:nvPr>
            <p:ph idx="1"/>
          </p:nvPr>
        </p:nvSpPr>
        <p:spPr>
          <a:xfrm>
            <a:off x="500034" y="1000108"/>
            <a:ext cx="8433654" cy="5572164"/>
          </a:xfrm>
        </p:spPr>
        <p:txBody>
          <a:bodyPr>
            <a:normAutofit fontScale="85000" lnSpcReduction="20000"/>
          </a:bodyPr>
          <a:lstStyle/>
          <a:p>
            <a:pPr>
              <a:buNone/>
            </a:pPr>
            <a:r>
              <a:rPr lang="es-AR" dirty="0" smtClean="0">
                <a:solidFill>
                  <a:schemeClr val="accent3">
                    <a:lumMod val="75000"/>
                  </a:schemeClr>
                </a:solidFill>
              </a:rPr>
              <a:t>5. Control de resultados. </a:t>
            </a:r>
            <a:r>
              <a:rPr lang="es-AR" dirty="0" smtClean="0"/>
              <a:t>Son controlables con todos sus parámetros: visitas por palabras clave, páginas vistas por palabra, pedidos por palabra… toda la información queda perfectamente agrupada.</a:t>
            </a:r>
          </a:p>
          <a:p>
            <a:pPr>
              <a:buNone/>
            </a:pPr>
            <a:endParaRPr lang="es-AR" dirty="0" smtClean="0"/>
          </a:p>
          <a:p>
            <a:pPr>
              <a:buNone/>
            </a:pPr>
            <a:r>
              <a:rPr lang="es-AR" dirty="0" smtClean="0">
                <a:solidFill>
                  <a:schemeClr val="accent3">
                    <a:lumMod val="75000"/>
                  </a:schemeClr>
                </a:solidFill>
              </a:rPr>
              <a:t>6. Análisis perfecto del ROI (El retorno sobre la inversión). </a:t>
            </a:r>
            <a:r>
              <a:rPr lang="es-AR" dirty="0" smtClean="0"/>
              <a:t>Si tenemos costes, y ratios de conversión con el valor de dicha conversión sabemos exactamente el retorno que estamos obteniendo.</a:t>
            </a:r>
          </a:p>
          <a:p>
            <a:pPr>
              <a:buNone/>
            </a:pPr>
            <a:endParaRPr lang="es-AR" dirty="0" smtClean="0"/>
          </a:p>
          <a:p>
            <a:pPr>
              <a:buNone/>
            </a:pPr>
            <a:r>
              <a:rPr lang="es-AR" dirty="0" smtClean="0">
                <a:solidFill>
                  <a:schemeClr val="accent3">
                    <a:lumMod val="75000"/>
                  </a:schemeClr>
                </a:solidFill>
              </a:rPr>
              <a:t>7. Posibilidad de cambio instantáneo</a:t>
            </a:r>
            <a:r>
              <a:rPr lang="es-AR" dirty="0" smtClean="0"/>
              <a:t>. Las herramientas de Google permiten hacer los cambios sobre la marcha e ir corrigiendo y mejorando la campaña para lograr los mejores resultados o reaccionar a la competencia o necesidades de la empresa o institución.</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87</a:t>
            </a:fld>
            <a:endParaRPr lang="es-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Campañas en Buscadores</a:t>
            </a:r>
            <a:endParaRPr lang="es-AR" dirty="0"/>
          </a:p>
        </p:txBody>
      </p:sp>
      <p:sp>
        <p:nvSpPr>
          <p:cNvPr id="3" name="2 Marcador de contenido"/>
          <p:cNvSpPr>
            <a:spLocks noGrp="1"/>
          </p:cNvSpPr>
          <p:nvPr>
            <p:ph idx="1"/>
          </p:nvPr>
        </p:nvSpPr>
        <p:spPr>
          <a:xfrm>
            <a:off x="500034" y="1447800"/>
            <a:ext cx="8433654" cy="4800600"/>
          </a:xfrm>
        </p:spPr>
        <p:txBody>
          <a:bodyPr>
            <a:normAutofit lnSpcReduction="10000"/>
          </a:bodyPr>
          <a:lstStyle/>
          <a:p>
            <a:pPr>
              <a:buNone/>
            </a:pPr>
            <a:r>
              <a:rPr lang="es-AR" dirty="0" smtClean="0"/>
              <a:t>Una campaña debe de construirse considerando los siguientes puntos clave:</a:t>
            </a:r>
          </a:p>
          <a:p>
            <a:pPr marL="596646" indent="-514350">
              <a:buFont typeface="Wingdings" pitchFamily="2" charset="2"/>
              <a:buChar char="v"/>
            </a:pPr>
            <a:r>
              <a:rPr lang="es-AR" dirty="0" smtClean="0"/>
              <a:t>Definir la adecuada estrategia de palabras clave.</a:t>
            </a:r>
          </a:p>
          <a:p>
            <a:pPr marL="596646" indent="-514350">
              <a:buFont typeface="Wingdings" pitchFamily="2" charset="2"/>
              <a:buChar char="v"/>
            </a:pPr>
            <a:r>
              <a:rPr lang="es-AR" dirty="0" smtClean="0"/>
              <a:t>Crear grupos de anuncios acorde con áreas semánticas.</a:t>
            </a:r>
          </a:p>
          <a:p>
            <a:pPr marL="596646" indent="-514350">
              <a:buFont typeface="Wingdings" pitchFamily="2" charset="2"/>
              <a:buChar char="v"/>
            </a:pPr>
            <a:r>
              <a:rPr lang="es-AR" dirty="0" smtClean="0"/>
              <a:t>Utilizar nombres de grupos de anuncios adecuados.</a:t>
            </a:r>
          </a:p>
          <a:p>
            <a:pPr marL="596646" indent="-514350">
              <a:buFont typeface="Wingdings" pitchFamily="2" charset="2"/>
              <a:buChar char="v"/>
            </a:pPr>
            <a:r>
              <a:rPr lang="es-AR" dirty="0" smtClean="0"/>
              <a:t>Crear varios anuncios para cada uno de los grupos de anuncios.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88</a:t>
            </a:fld>
            <a:endParaRPr lang="es-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Campañas en Buscadores</a:t>
            </a:r>
            <a:endParaRPr lang="es-AR" dirty="0"/>
          </a:p>
        </p:txBody>
      </p:sp>
      <p:sp>
        <p:nvSpPr>
          <p:cNvPr id="3" name="2 Marcador de contenido"/>
          <p:cNvSpPr>
            <a:spLocks noGrp="1"/>
          </p:cNvSpPr>
          <p:nvPr>
            <p:ph idx="1"/>
          </p:nvPr>
        </p:nvSpPr>
        <p:spPr>
          <a:xfrm>
            <a:off x="428596" y="1447800"/>
            <a:ext cx="8505092" cy="4800600"/>
          </a:xfrm>
        </p:spPr>
        <p:txBody>
          <a:bodyPr>
            <a:normAutofit lnSpcReduction="10000"/>
          </a:bodyPr>
          <a:lstStyle/>
          <a:p>
            <a:pPr>
              <a:buFont typeface="Wingdings" pitchFamily="2" charset="2"/>
              <a:buChar char="v"/>
            </a:pPr>
            <a:r>
              <a:rPr lang="es-AR" dirty="0" smtClean="0"/>
              <a:t>Definir una estrategia de apuestas o precios (el precio que está dispuesto a pagar).</a:t>
            </a:r>
          </a:p>
          <a:p>
            <a:pPr>
              <a:buFont typeface="Wingdings" pitchFamily="2" charset="2"/>
              <a:buChar char="v"/>
            </a:pPr>
            <a:r>
              <a:rPr lang="es-AR" dirty="0" smtClean="0"/>
              <a:t>Realizar creatividades eficaces (Anuncios que lleguen).</a:t>
            </a:r>
          </a:p>
          <a:p>
            <a:pPr>
              <a:buFont typeface="Wingdings" pitchFamily="2" charset="2"/>
              <a:buChar char="v"/>
            </a:pPr>
            <a:r>
              <a:rPr lang="es-AR" dirty="0" smtClean="0"/>
              <a:t>Hacer “</a:t>
            </a:r>
            <a:r>
              <a:rPr lang="es-AR" dirty="0" err="1" smtClean="0"/>
              <a:t>deep</a:t>
            </a:r>
            <a:r>
              <a:rPr lang="es-AR" dirty="0" smtClean="0"/>
              <a:t> </a:t>
            </a:r>
            <a:r>
              <a:rPr lang="es-AR" dirty="0" err="1" smtClean="0"/>
              <a:t>linking</a:t>
            </a:r>
            <a:r>
              <a:rPr lang="es-AR" dirty="0" smtClean="0"/>
              <a:t>” o enlaces a páginas de destino (Que el vinculo lleve donde tiene que lleva y no a otro).</a:t>
            </a:r>
          </a:p>
          <a:p>
            <a:pPr>
              <a:buFont typeface="Wingdings" pitchFamily="2" charset="2"/>
              <a:buChar char="v"/>
            </a:pPr>
            <a:r>
              <a:rPr lang="es-AR" dirty="0" smtClean="0"/>
              <a:t>Instalar trackings de seguimiento. Si queremos obtener los datos de ROI con los datos de ventas 100% cerrados y con valores reales.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89</a:t>
            </a:fld>
            <a:endParaRPr lang="es-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Las soluciones </a:t>
            </a:r>
            <a:r>
              <a:rPr lang="es-AR" dirty="0" err="1" smtClean="0"/>
              <a:t>SaaS</a:t>
            </a:r>
            <a:r>
              <a:rPr lang="es-AR" dirty="0" smtClean="0"/>
              <a:t> o Cloud</a:t>
            </a:r>
            <a:br>
              <a:rPr lang="es-AR" dirty="0" smtClean="0"/>
            </a:br>
            <a:r>
              <a:rPr lang="es-AR" dirty="0" err="1" smtClean="0"/>
              <a:t>Solutions</a:t>
            </a:r>
            <a:endParaRPr lang="es-AR" dirty="0"/>
          </a:p>
        </p:txBody>
      </p:sp>
      <p:sp>
        <p:nvSpPr>
          <p:cNvPr id="3" name="2 Marcador de contenido"/>
          <p:cNvSpPr>
            <a:spLocks noGrp="1"/>
          </p:cNvSpPr>
          <p:nvPr>
            <p:ph idx="1"/>
          </p:nvPr>
        </p:nvSpPr>
        <p:spPr/>
        <p:txBody>
          <a:bodyPr/>
          <a:lstStyle/>
          <a:p>
            <a:pPr algn="ctr">
              <a:buNone/>
            </a:pPr>
            <a:r>
              <a:rPr lang="es-AR" u="sng" dirty="0">
                <a:solidFill>
                  <a:srgbClr val="FF0000"/>
                </a:solidFill>
              </a:rPr>
              <a:t>Ejemplos de soluciones </a:t>
            </a:r>
            <a:r>
              <a:rPr lang="es-AR" u="sng" dirty="0" err="1">
                <a:solidFill>
                  <a:srgbClr val="FF0000"/>
                </a:solidFill>
              </a:rPr>
              <a:t>SaaS</a:t>
            </a:r>
            <a:r>
              <a:rPr lang="es-AR" dirty="0"/>
              <a:t>:</a:t>
            </a:r>
          </a:p>
          <a:p>
            <a:r>
              <a:rPr lang="es-AR" dirty="0"/>
              <a:t>www.shopify.com</a:t>
            </a:r>
          </a:p>
          <a:p>
            <a:r>
              <a:rPr lang="es-AR" dirty="0"/>
              <a:t>www.magentogo.com</a:t>
            </a:r>
          </a:p>
          <a:p>
            <a:r>
              <a:rPr lang="es-AR" dirty="0"/>
              <a:t>www.prestabox.com</a:t>
            </a:r>
          </a:p>
          <a:p>
            <a:r>
              <a:rPr lang="es-AR" dirty="0"/>
              <a:t>www.theetailers.com</a:t>
            </a:r>
          </a:p>
          <a:p>
            <a:r>
              <a:rPr lang="es-AR" dirty="0"/>
              <a:t>www.ozongo.com</a:t>
            </a:r>
          </a:p>
          <a:p>
            <a:r>
              <a:rPr lang="es-AR" dirty="0"/>
              <a:t>www.1and1.es</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a:t>
            </a:fld>
            <a:endParaRPr lang="es-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lstStyle/>
          <a:p>
            <a:pPr algn="ctr"/>
            <a:r>
              <a:rPr lang="es-AR" b="1" dirty="0" smtClean="0"/>
              <a:t>Campañas en Buscadores</a:t>
            </a:r>
            <a:endParaRPr lang="es-AR" dirty="0"/>
          </a:p>
        </p:txBody>
      </p:sp>
      <p:sp>
        <p:nvSpPr>
          <p:cNvPr id="3" name="2 Marcador de contenido"/>
          <p:cNvSpPr>
            <a:spLocks noGrp="1"/>
          </p:cNvSpPr>
          <p:nvPr>
            <p:ph idx="1"/>
          </p:nvPr>
        </p:nvSpPr>
        <p:spPr>
          <a:xfrm>
            <a:off x="500034" y="1447800"/>
            <a:ext cx="8433654" cy="4800600"/>
          </a:xfrm>
        </p:spPr>
        <p:txBody>
          <a:bodyPr>
            <a:normAutofit lnSpcReduction="10000"/>
          </a:bodyPr>
          <a:lstStyle/>
          <a:p>
            <a:r>
              <a:rPr lang="es-AR" b="1" dirty="0" smtClean="0"/>
              <a:t>Leer el Decálogo para tener campañas de CPC eficaces. (</a:t>
            </a:r>
            <a:r>
              <a:rPr lang="es-AR" b="1" dirty="0" err="1" smtClean="0"/>
              <a:t>pag</a:t>
            </a:r>
            <a:r>
              <a:rPr lang="es-AR" b="1" dirty="0" smtClean="0"/>
              <a:t>. 54)</a:t>
            </a:r>
          </a:p>
          <a:p>
            <a:endParaRPr lang="es-AR" b="1" dirty="0" smtClean="0"/>
          </a:p>
          <a:p>
            <a:pPr>
              <a:buNone/>
            </a:pPr>
            <a:r>
              <a:rPr lang="es-AR" b="1" dirty="0" smtClean="0">
                <a:solidFill>
                  <a:srgbClr val="FF0000"/>
                </a:solidFill>
              </a:rPr>
              <a:t>Herramientas y recomendaciones:</a:t>
            </a:r>
          </a:p>
          <a:p>
            <a:pPr>
              <a:buFont typeface="Wingdings" pitchFamily="2" charset="2"/>
              <a:buChar char="v"/>
            </a:pPr>
            <a:r>
              <a:rPr lang="es-AR" dirty="0" smtClean="0"/>
              <a:t>Herramienta de palabras clave de Google:</a:t>
            </a:r>
          </a:p>
          <a:p>
            <a:pPr>
              <a:buNone/>
            </a:pPr>
            <a:r>
              <a:rPr lang="es-AR" dirty="0" smtClean="0"/>
              <a:t>https://adwords.google.es/select/KeywordToolExternal</a:t>
            </a:r>
          </a:p>
          <a:p>
            <a:pPr>
              <a:buFont typeface="Wingdings" pitchFamily="2" charset="2"/>
              <a:buChar char="v"/>
            </a:pPr>
            <a:r>
              <a:rPr lang="es-AR" dirty="0" smtClean="0"/>
              <a:t>Integración de cuenta con Google </a:t>
            </a:r>
            <a:r>
              <a:rPr lang="es-AR" dirty="0" err="1" smtClean="0"/>
              <a:t>Analytics</a:t>
            </a:r>
            <a:r>
              <a:rPr lang="es-AR" dirty="0" smtClean="0"/>
              <a:t>: www.google.com/analytics/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90</a:t>
            </a:fld>
            <a:endParaRPr lang="es-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25470"/>
          </a:xfrm>
        </p:spPr>
        <p:txBody>
          <a:bodyPr>
            <a:normAutofit fontScale="90000"/>
          </a:bodyPr>
          <a:lstStyle/>
          <a:p>
            <a:pPr algn="ctr"/>
            <a:r>
              <a:rPr lang="es-AR" b="1" dirty="0" smtClean="0"/>
              <a:t/>
            </a:r>
            <a:br>
              <a:rPr lang="es-AR" b="1" dirty="0" smtClean="0"/>
            </a:br>
            <a:r>
              <a:rPr lang="es-AR" b="1" dirty="0" smtClean="0"/>
              <a:t>Programas de Afiliación</a:t>
            </a:r>
            <a:br>
              <a:rPr lang="es-AR" b="1" dirty="0" smtClean="0"/>
            </a:br>
            <a:endParaRPr lang="es-AR" dirty="0"/>
          </a:p>
        </p:txBody>
      </p:sp>
      <p:sp>
        <p:nvSpPr>
          <p:cNvPr id="3" name="2 Marcador de contenido"/>
          <p:cNvSpPr>
            <a:spLocks noGrp="1"/>
          </p:cNvSpPr>
          <p:nvPr>
            <p:ph idx="1"/>
          </p:nvPr>
        </p:nvSpPr>
        <p:spPr/>
        <p:txBody>
          <a:bodyPr>
            <a:normAutofit fontScale="85000" lnSpcReduction="10000"/>
          </a:bodyPr>
          <a:lstStyle/>
          <a:p>
            <a:pPr algn="just">
              <a:buNone/>
            </a:pPr>
            <a:r>
              <a:rPr lang="es-AR" b="1" dirty="0" smtClean="0"/>
              <a:t>Objetivo:</a:t>
            </a:r>
          </a:p>
          <a:p>
            <a:pPr algn="just">
              <a:buNone/>
            </a:pPr>
            <a:r>
              <a:rPr lang="es-AR" dirty="0" smtClean="0"/>
              <a:t>Construir una red de revendedores virtuales de nuestros productos basado en retribución variable.</a:t>
            </a:r>
          </a:p>
          <a:p>
            <a:pPr algn="just">
              <a:buNone/>
            </a:pPr>
            <a:r>
              <a:rPr lang="es-AR" b="1" dirty="0" smtClean="0"/>
              <a:t>Resultado:</a:t>
            </a:r>
          </a:p>
          <a:p>
            <a:pPr algn="just">
              <a:buNone/>
            </a:pPr>
            <a:r>
              <a:rPr lang="es-AR" dirty="0" smtClean="0"/>
              <a:t>Ventas y tráfico cualificado basado en un formato variable y acorde con resultados que deseemos.</a:t>
            </a:r>
          </a:p>
          <a:p>
            <a:pPr algn="just">
              <a:buNone/>
            </a:pPr>
            <a:r>
              <a:rPr lang="es-AR" b="1" dirty="0" smtClean="0"/>
              <a:t>Descripción:</a:t>
            </a:r>
          </a:p>
          <a:p>
            <a:pPr algn="just">
              <a:buNone/>
            </a:pPr>
            <a:r>
              <a:rPr lang="es-AR" dirty="0" smtClean="0"/>
              <a:t>Los programas de afiliación son sistemas que permiten llegar a acuerdos con otras webs para pagar por los resultados obtenidos.</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91</a:t>
            </a:fld>
            <a:endParaRPr lang="es-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74638"/>
            <a:ext cx="8219340" cy="1143000"/>
          </a:xfrm>
        </p:spPr>
        <p:txBody>
          <a:bodyPr/>
          <a:lstStyle/>
          <a:p>
            <a:r>
              <a:rPr lang="es-AR" b="1" dirty="0" smtClean="0"/>
              <a:t>Programas de Afiliación</a:t>
            </a:r>
            <a:endParaRPr lang="es-AR" dirty="0"/>
          </a:p>
        </p:txBody>
      </p:sp>
      <p:sp>
        <p:nvSpPr>
          <p:cNvPr id="3" name="2 Marcador de contenido"/>
          <p:cNvSpPr>
            <a:spLocks noGrp="1"/>
          </p:cNvSpPr>
          <p:nvPr>
            <p:ph idx="1"/>
          </p:nvPr>
        </p:nvSpPr>
        <p:spPr>
          <a:xfrm>
            <a:off x="500034" y="1447800"/>
            <a:ext cx="8433654" cy="5053034"/>
          </a:xfrm>
        </p:spPr>
        <p:txBody>
          <a:bodyPr>
            <a:normAutofit fontScale="92500" lnSpcReduction="20000"/>
          </a:bodyPr>
          <a:lstStyle/>
          <a:p>
            <a:pPr>
              <a:buNone/>
            </a:pPr>
            <a:r>
              <a:rPr lang="es-AR" dirty="0" smtClean="0"/>
              <a:t>Las formas de remuneración de un programa de afiliación son</a:t>
            </a:r>
          </a:p>
          <a:p>
            <a:pPr>
              <a:buNone/>
            </a:pPr>
            <a:r>
              <a:rPr lang="es-AR" dirty="0" smtClean="0"/>
              <a:t>habitualmente:</a:t>
            </a:r>
          </a:p>
          <a:p>
            <a:pPr>
              <a:buNone/>
            </a:pPr>
            <a:endParaRPr lang="es-AR" dirty="0" smtClean="0"/>
          </a:p>
          <a:p>
            <a:pPr>
              <a:buNone/>
            </a:pPr>
            <a:r>
              <a:rPr lang="es-AR" dirty="0" smtClean="0"/>
              <a:t>• </a:t>
            </a:r>
            <a:r>
              <a:rPr lang="es-AR" dirty="0" smtClean="0">
                <a:solidFill>
                  <a:srgbClr val="FF0000"/>
                </a:solidFill>
              </a:rPr>
              <a:t>Pago por clic</a:t>
            </a:r>
            <a:r>
              <a:rPr lang="es-AR" dirty="0" smtClean="0"/>
              <a:t>. El propietario paga una cantidad por cada cliente redirigido hacia nuestra web .</a:t>
            </a:r>
          </a:p>
          <a:p>
            <a:pPr>
              <a:buNone/>
            </a:pPr>
            <a:r>
              <a:rPr lang="es-AR" dirty="0" smtClean="0"/>
              <a:t>• </a:t>
            </a:r>
            <a:r>
              <a:rPr lang="es-AR" dirty="0" smtClean="0">
                <a:solidFill>
                  <a:srgbClr val="FF0000"/>
                </a:solidFill>
              </a:rPr>
              <a:t>Pago por registro</a:t>
            </a:r>
            <a:r>
              <a:rPr lang="es-AR" dirty="0" smtClean="0"/>
              <a:t>. Se establece una cantidad por cada usuario registrado en nuestra página.</a:t>
            </a:r>
          </a:p>
          <a:p>
            <a:pPr>
              <a:buNone/>
            </a:pPr>
            <a:r>
              <a:rPr lang="es-AR" dirty="0" smtClean="0"/>
              <a:t>• </a:t>
            </a:r>
            <a:r>
              <a:rPr lang="es-AR" dirty="0" smtClean="0">
                <a:solidFill>
                  <a:srgbClr val="FF0000"/>
                </a:solidFill>
              </a:rPr>
              <a:t>Pago por venta</a:t>
            </a:r>
            <a:r>
              <a:rPr lang="es-AR" dirty="0" smtClean="0"/>
              <a:t>. Se establece un pago en % sobre la reserva o una cantidad fija por reserva, cada vez que un cliente redirigido por su página haya formalizado una reserva en nuestra web.</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92</a:t>
            </a:fld>
            <a:endParaRPr lang="es-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74638"/>
            <a:ext cx="8719406" cy="1143000"/>
          </a:xfrm>
        </p:spPr>
        <p:txBody>
          <a:bodyPr>
            <a:normAutofit fontScale="90000"/>
          </a:bodyPr>
          <a:lstStyle/>
          <a:p>
            <a:pPr algn="ctr"/>
            <a:r>
              <a:rPr lang="es-AR" b="1" dirty="0" smtClean="0"/>
              <a:t/>
            </a:r>
            <a:br>
              <a:rPr lang="es-AR" b="1" dirty="0" smtClean="0"/>
            </a:br>
            <a:r>
              <a:rPr lang="es-AR" b="1" dirty="0" smtClean="0"/>
              <a:t>Ventajas e inconvenientes de los programas de afiliación.</a:t>
            </a:r>
            <a:br>
              <a:rPr lang="es-AR" b="1" dirty="0" smtClean="0"/>
            </a:br>
            <a:endParaRPr lang="es-AR" dirty="0"/>
          </a:p>
        </p:txBody>
      </p:sp>
      <p:sp>
        <p:nvSpPr>
          <p:cNvPr id="3" name="2 Marcador de contenido"/>
          <p:cNvSpPr>
            <a:spLocks noGrp="1"/>
          </p:cNvSpPr>
          <p:nvPr>
            <p:ph idx="1"/>
          </p:nvPr>
        </p:nvSpPr>
        <p:spPr>
          <a:xfrm>
            <a:off x="428596" y="1447800"/>
            <a:ext cx="8505092" cy="4800600"/>
          </a:xfrm>
        </p:spPr>
        <p:txBody>
          <a:bodyPr>
            <a:normAutofit fontScale="92500" lnSpcReduction="10000"/>
          </a:bodyPr>
          <a:lstStyle/>
          <a:p>
            <a:pPr>
              <a:buNone/>
            </a:pPr>
            <a:r>
              <a:rPr lang="es-AR" dirty="0" smtClean="0"/>
              <a:t>Ventajas:</a:t>
            </a:r>
          </a:p>
          <a:p>
            <a:pPr>
              <a:buNone/>
            </a:pPr>
            <a:r>
              <a:rPr lang="es-AR" dirty="0" smtClean="0"/>
              <a:t>• Puede </a:t>
            </a:r>
            <a:r>
              <a:rPr lang="es-AR" dirty="0" smtClean="0">
                <a:solidFill>
                  <a:srgbClr val="FF0000"/>
                </a:solidFill>
              </a:rPr>
              <a:t>conseguir</a:t>
            </a:r>
            <a:r>
              <a:rPr lang="es-AR" dirty="0" smtClean="0"/>
              <a:t> una gran cantidad de impresiones y notoriedad de marca a coste muy reducido.</a:t>
            </a:r>
          </a:p>
          <a:p>
            <a:pPr>
              <a:buNone/>
            </a:pPr>
            <a:r>
              <a:rPr lang="es-AR" dirty="0" smtClean="0"/>
              <a:t>• Sólo </a:t>
            </a:r>
            <a:r>
              <a:rPr lang="es-AR" dirty="0" smtClean="0">
                <a:solidFill>
                  <a:srgbClr val="FF0000"/>
                </a:solidFill>
              </a:rPr>
              <a:t>pagará por las ventas</a:t>
            </a:r>
            <a:r>
              <a:rPr lang="es-AR" dirty="0" smtClean="0"/>
              <a:t>, visitas o registros obtenidos.</a:t>
            </a:r>
          </a:p>
          <a:p>
            <a:pPr>
              <a:buNone/>
            </a:pPr>
            <a:r>
              <a:rPr lang="es-AR" dirty="0" smtClean="0"/>
              <a:t>• Si utiliza un sistema que use </a:t>
            </a:r>
            <a:r>
              <a:rPr lang="es-AR" dirty="0" err="1" smtClean="0">
                <a:solidFill>
                  <a:srgbClr val="FF0000"/>
                </a:solidFill>
              </a:rPr>
              <a:t>URLs</a:t>
            </a:r>
            <a:r>
              <a:rPr lang="es-AR" dirty="0" smtClean="0">
                <a:solidFill>
                  <a:srgbClr val="FF0000"/>
                </a:solidFill>
              </a:rPr>
              <a:t> directas </a:t>
            </a:r>
            <a:r>
              <a:rPr lang="es-AR" dirty="0" smtClean="0"/>
              <a:t>hacia su </a:t>
            </a:r>
            <a:r>
              <a:rPr lang="es-AR" dirty="0" err="1" smtClean="0"/>
              <a:t>website</a:t>
            </a:r>
            <a:r>
              <a:rPr lang="es-AR" dirty="0" smtClean="0"/>
              <a:t> aumentará su ranking de popularidad para los buscadores.</a:t>
            </a:r>
          </a:p>
          <a:p>
            <a:pPr>
              <a:buNone/>
            </a:pPr>
            <a:r>
              <a:rPr lang="es-AR" dirty="0" smtClean="0"/>
              <a:t>• </a:t>
            </a:r>
            <a:r>
              <a:rPr lang="es-AR" dirty="0" smtClean="0">
                <a:solidFill>
                  <a:srgbClr val="FF0000"/>
                </a:solidFill>
              </a:rPr>
              <a:t>Abrirá multitud de puertas </a:t>
            </a:r>
            <a:r>
              <a:rPr lang="es-AR" dirty="0" smtClean="0"/>
              <a:t>o escaparates de su web hacia el exterior.</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93</a:t>
            </a:fld>
            <a:endParaRPr lang="es-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74638"/>
            <a:ext cx="8647968" cy="1143000"/>
          </a:xfrm>
        </p:spPr>
        <p:txBody>
          <a:bodyPr>
            <a:normAutofit fontScale="90000"/>
          </a:bodyPr>
          <a:lstStyle/>
          <a:p>
            <a:r>
              <a:rPr lang="es-AR" b="1" dirty="0" smtClean="0"/>
              <a:t>Ventajas e inconvenientes de los programas de afiliación.</a:t>
            </a:r>
            <a:endParaRPr lang="es-AR" dirty="0"/>
          </a:p>
        </p:txBody>
      </p:sp>
      <p:sp>
        <p:nvSpPr>
          <p:cNvPr id="3" name="2 Marcador de contenido"/>
          <p:cNvSpPr>
            <a:spLocks noGrp="1"/>
          </p:cNvSpPr>
          <p:nvPr>
            <p:ph idx="1"/>
          </p:nvPr>
        </p:nvSpPr>
        <p:spPr>
          <a:xfrm>
            <a:off x="428596" y="1447800"/>
            <a:ext cx="8505092" cy="5195910"/>
          </a:xfrm>
        </p:spPr>
        <p:txBody>
          <a:bodyPr>
            <a:normAutofit fontScale="92500" lnSpcReduction="10000"/>
          </a:bodyPr>
          <a:lstStyle/>
          <a:p>
            <a:pPr>
              <a:buNone/>
            </a:pPr>
            <a:r>
              <a:rPr lang="es-AR" dirty="0" smtClean="0"/>
              <a:t>Inconvenientes:</a:t>
            </a:r>
          </a:p>
          <a:p>
            <a:pPr>
              <a:buNone/>
            </a:pPr>
            <a:r>
              <a:rPr lang="es-AR" dirty="0" smtClean="0"/>
              <a:t>• </a:t>
            </a:r>
            <a:r>
              <a:rPr lang="es-AR" dirty="0" smtClean="0">
                <a:solidFill>
                  <a:srgbClr val="FF0000"/>
                </a:solidFill>
              </a:rPr>
              <a:t>Conlleva mucho trabajo</a:t>
            </a:r>
            <a:r>
              <a:rPr lang="es-AR" dirty="0" smtClean="0"/>
              <a:t>: revisión de solicitudes, pagos mensuales, tracking de resultados, lucha contra el fraude...</a:t>
            </a:r>
          </a:p>
          <a:p>
            <a:pPr>
              <a:buNone/>
            </a:pPr>
            <a:r>
              <a:rPr lang="es-AR" dirty="0" smtClean="0"/>
              <a:t>• </a:t>
            </a:r>
            <a:r>
              <a:rPr lang="es-AR" dirty="0" smtClean="0">
                <a:solidFill>
                  <a:srgbClr val="FF0000"/>
                </a:solidFill>
              </a:rPr>
              <a:t>Es un compromiso a medio o largo plazo</a:t>
            </a:r>
            <a:r>
              <a:rPr lang="es-AR" dirty="0" smtClean="0"/>
              <a:t>. No puede desmontar su red de afiliados de la noche a la mañana o podrá tener problemas con los </a:t>
            </a:r>
            <a:r>
              <a:rPr lang="es-AR" dirty="0" err="1" smtClean="0"/>
              <a:t>webmasters</a:t>
            </a:r>
            <a:r>
              <a:rPr lang="es-AR" dirty="0" smtClean="0"/>
              <a:t> con los que esté involucrado.</a:t>
            </a:r>
          </a:p>
          <a:p>
            <a:pPr>
              <a:buNone/>
            </a:pPr>
            <a:r>
              <a:rPr lang="es-AR" dirty="0" smtClean="0"/>
              <a:t>• </a:t>
            </a:r>
            <a:r>
              <a:rPr lang="es-AR" dirty="0" smtClean="0">
                <a:solidFill>
                  <a:srgbClr val="FF0000"/>
                </a:solidFill>
              </a:rPr>
              <a:t>Sea cuidadoso con los aspectos legale</a:t>
            </a:r>
            <a:r>
              <a:rPr lang="es-AR" dirty="0" smtClean="0"/>
              <a:t>s. Redacte un contrato de afiliación claro y cerrado que no tenga resquicios frente a algún afiliado malintencionado.</a:t>
            </a:r>
          </a:p>
          <a:p>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94</a:t>
            </a:fld>
            <a:endParaRPr lang="es-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74638"/>
            <a:ext cx="8362216" cy="725470"/>
          </a:xfrm>
        </p:spPr>
        <p:txBody>
          <a:bodyPr>
            <a:normAutofit fontScale="90000"/>
          </a:bodyPr>
          <a:lstStyle/>
          <a:p>
            <a:pPr algn="ctr"/>
            <a:r>
              <a:rPr lang="es-AR" b="1" dirty="0" smtClean="0"/>
              <a:t/>
            </a:r>
            <a:br>
              <a:rPr lang="es-AR" b="1" dirty="0" smtClean="0"/>
            </a:br>
            <a:r>
              <a:rPr lang="es-AR" b="1" dirty="0" smtClean="0"/>
              <a:t>Convertir</a:t>
            </a:r>
            <a:br>
              <a:rPr lang="es-AR" b="1" dirty="0" smtClean="0"/>
            </a:br>
            <a:endParaRPr lang="es-AR" dirty="0"/>
          </a:p>
        </p:txBody>
      </p:sp>
      <p:sp>
        <p:nvSpPr>
          <p:cNvPr id="3" name="2 Marcador de contenido"/>
          <p:cNvSpPr>
            <a:spLocks noGrp="1"/>
          </p:cNvSpPr>
          <p:nvPr>
            <p:ph idx="1"/>
          </p:nvPr>
        </p:nvSpPr>
        <p:spPr>
          <a:xfrm>
            <a:off x="428596" y="1071546"/>
            <a:ext cx="8505092" cy="5643602"/>
          </a:xfrm>
        </p:spPr>
        <p:txBody>
          <a:bodyPr>
            <a:normAutofit/>
          </a:bodyPr>
          <a:lstStyle/>
          <a:p>
            <a:pPr>
              <a:buNone/>
            </a:pPr>
            <a:r>
              <a:rPr lang="es-AR" b="1" dirty="0" smtClean="0"/>
              <a:t>¿Cual es la fórmula de las ventas en comercio electrónico?</a:t>
            </a:r>
          </a:p>
          <a:p>
            <a:pPr>
              <a:buNone/>
            </a:pPr>
            <a:r>
              <a:rPr lang="es-AR" b="1" dirty="0" smtClean="0"/>
              <a:t>Podemos partir de una fórmula, que si bien no nos garantiza el éxito, si que nos </a:t>
            </a:r>
            <a:r>
              <a:rPr lang="es-AR" dirty="0" smtClean="0"/>
              <a:t>ayudará a entender qué cosas se pueden hacer o no para tener éxito en las ventas a través de Internet:</a:t>
            </a:r>
          </a:p>
          <a:p>
            <a:pPr>
              <a:buNone/>
            </a:pPr>
            <a:r>
              <a:rPr lang="es-AR" sz="3000" b="1" dirty="0" smtClean="0">
                <a:solidFill>
                  <a:srgbClr val="0070C0"/>
                </a:solidFill>
              </a:rPr>
              <a:t>Venta = Visitas * Tasa Conversión * Pedido Medio</a:t>
            </a:r>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95</a:t>
            </a:fld>
            <a:endParaRPr lang="es-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576530" cy="939784"/>
          </a:xfrm>
        </p:spPr>
        <p:txBody>
          <a:bodyPr/>
          <a:lstStyle/>
          <a:p>
            <a:pPr algn="ctr"/>
            <a:r>
              <a:rPr lang="es-AR" b="1" dirty="0" smtClean="0"/>
              <a:t>Convertir</a:t>
            </a:r>
            <a:endParaRPr lang="es-AR" dirty="0"/>
          </a:p>
        </p:txBody>
      </p:sp>
      <p:sp>
        <p:nvSpPr>
          <p:cNvPr id="3" name="2 Marcador de contenido"/>
          <p:cNvSpPr>
            <a:spLocks noGrp="1"/>
          </p:cNvSpPr>
          <p:nvPr>
            <p:ph idx="1"/>
          </p:nvPr>
        </p:nvSpPr>
        <p:spPr>
          <a:xfrm>
            <a:off x="357158" y="1447800"/>
            <a:ext cx="8576530" cy="4800600"/>
          </a:xfrm>
        </p:spPr>
        <p:txBody>
          <a:bodyPr>
            <a:normAutofit fontScale="92500" lnSpcReduction="10000"/>
          </a:bodyPr>
          <a:lstStyle/>
          <a:p>
            <a:pPr marL="11113" indent="-11113">
              <a:buNone/>
            </a:pPr>
            <a:r>
              <a:rPr lang="es-AR" dirty="0" smtClean="0"/>
              <a:t>La primera aplicación práctica de la fórmula descrita es que hay tres caminos para maximizar las ventas:</a:t>
            </a:r>
          </a:p>
          <a:p>
            <a:r>
              <a:rPr lang="es-AR" dirty="0" smtClean="0"/>
              <a:t>Cuantas más personas vengan a nuestra tienda más podremos vender.</a:t>
            </a:r>
            <a:r>
              <a:rPr lang="es-AR" b="1" dirty="0" smtClean="0"/>
              <a:t> </a:t>
            </a:r>
            <a:r>
              <a:rPr lang="es-AR" b="1" dirty="0" smtClean="0">
                <a:solidFill>
                  <a:srgbClr val="0070C0"/>
                </a:solidFill>
              </a:rPr>
              <a:t>Incrementar la tasa de conversión de visita a pedido. </a:t>
            </a:r>
            <a:r>
              <a:rPr lang="es-AR" dirty="0" smtClean="0"/>
              <a:t>Esto es, conseguir que el porcentaje de compradores sobre los visitantes totales de nuestra tienda sea superior.</a:t>
            </a:r>
          </a:p>
          <a:p>
            <a:pPr>
              <a:buNone/>
            </a:pPr>
            <a:r>
              <a:rPr lang="es-AR" dirty="0" smtClean="0">
                <a:solidFill>
                  <a:srgbClr val="0070C0"/>
                </a:solidFill>
              </a:rPr>
              <a:t>•</a:t>
            </a:r>
            <a:r>
              <a:rPr lang="es-AR" dirty="0" smtClean="0"/>
              <a:t> </a:t>
            </a:r>
            <a:r>
              <a:rPr lang="es-AR" b="1" dirty="0" smtClean="0">
                <a:solidFill>
                  <a:srgbClr val="0070C0"/>
                </a:solidFill>
              </a:rPr>
              <a:t>Incrementar el pedido medio. Cuanto más nos compre cada cliente </a:t>
            </a:r>
            <a:r>
              <a:rPr lang="es-AR" dirty="0" smtClean="0"/>
              <a:t>más alto será nuestro volumen de ventas.</a:t>
            </a:r>
          </a:p>
          <a:p>
            <a:pPr>
              <a:buNone/>
            </a:pP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96</a:t>
            </a:fld>
            <a:endParaRPr lang="es-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74638"/>
            <a:ext cx="8290778" cy="1143000"/>
          </a:xfrm>
        </p:spPr>
        <p:txBody>
          <a:bodyPr/>
          <a:lstStyle/>
          <a:p>
            <a:pPr algn="ctr"/>
            <a:r>
              <a:rPr lang="es-AR" b="1" dirty="0" smtClean="0"/>
              <a:t>Convertir</a:t>
            </a:r>
            <a:endParaRPr lang="es-AR" b="1" dirty="0"/>
          </a:p>
        </p:txBody>
      </p:sp>
      <p:sp>
        <p:nvSpPr>
          <p:cNvPr id="3" name="2 Marcador de contenido"/>
          <p:cNvSpPr>
            <a:spLocks noGrp="1"/>
          </p:cNvSpPr>
          <p:nvPr>
            <p:ph idx="1"/>
          </p:nvPr>
        </p:nvSpPr>
        <p:spPr>
          <a:xfrm>
            <a:off x="428596" y="1447800"/>
            <a:ext cx="8572560" cy="4800600"/>
          </a:xfrm>
        </p:spPr>
        <p:txBody>
          <a:bodyPr>
            <a:normAutofit/>
          </a:bodyPr>
          <a:lstStyle/>
          <a:p>
            <a:pPr>
              <a:buNone/>
            </a:pPr>
            <a:r>
              <a:rPr lang="es-AR" b="1" dirty="0" smtClean="0"/>
              <a:t>las acciones encaminadas a aumentar</a:t>
            </a:r>
          </a:p>
          <a:p>
            <a:pPr>
              <a:buNone/>
            </a:pPr>
            <a:r>
              <a:rPr lang="es-AR" b="1" dirty="0" smtClean="0"/>
              <a:t>nuestras ventas en dos tipos:</a:t>
            </a:r>
          </a:p>
          <a:p>
            <a:pPr>
              <a:buNone/>
            </a:pPr>
            <a:r>
              <a:rPr lang="es-AR" dirty="0" smtClean="0"/>
              <a:t>• </a:t>
            </a:r>
            <a:r>
              <a:rPr lang="es-AR" b="1" dirty="0" smtClean="0">
                <a:solidFill>
                  <a:srgbClr val="0070C0"/>
                </a:solidFill>
              </a:rPr>
              <a:t>Captación. </a:t>
            </a:r>
            <a:r>
              <a:rPr lang="es-AR" b="1" dirty="0" smtClean="0"/>
              <a:t>Las encaminadas a lograr incrementos de ventas consiguiendo nuevos clientes.</a:t>
            </a:r>
          </a:p>
          <a:p>
            <a:pPr>
              <a:buNone/>
            </a:pPr>
            <a:r>
              <a:rPr lang="es-AR" dirty="0" smtClean="0"/>
              <a:t>• </a:t>
            </a:r>
            <a:r>
              <a:rPr lang="es-AR" b="1" dirty="0" smtClean="0">
                <a:solidFill>
                  <a:srgbClr val="0070C0"/>
                </a:solidFill>
              </a:rPr>
              <a:t>Fidelización. </a:t>
            </a:r>
            <a:r>
              <a:rPr lang="es-AR" b="1" dirty="0" smtClean="0"/>
              <a:t>Que tienen por objetivo conseguir que los clientes que ya tenemos nos compren lo máximo posible.</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97</a:t>
            </a:fld>
            <a:endParaRPr lang="es-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74638"/>
            <a:ext cx="8433654" cy="796908"/>
          </a:xfrm>
        </p:spPr>
        <p:txBody>
          <a:bodyPr>
            <a:normAutofit fontScale="90000"/>
          </a:bodyPr>
          <a:lstStyle/>
          <a:p>
            <a:pPr algn="ctr"/>
            <a:r>
              <a:rPr lang="es-AR" b="1" dirty="0" smtClean="0"/>
              <a:t/>
            </a:r>
            <a:br>
              <a:rPr lang="es-AR" b="1" dirty="0" smtClean="0"/>
            </a:br>
            <a:r>
              <a:rPr lang="es-AR" b="1" dirty="0" smtClean="0"/>
              <a:t>Medición</a:t>
            </a:r>
            <a:br>
              <a:rPr lang="es-AR" b="1" dirty="0" smtClean="0"/>
            </a:br>
            <a:endParaRPr lang="es-AR" dirty="0"/>
          </a:p>
        </p:txBody>
      </p:sp>
      <p:sp>
        <p:nvSpPr>
          <p:cNvPr id="3" name="2 Marcador de contenido"/>
          <p:cNvSpPr>
            <a:spLocks noGrp="1"/>
          </p:cNvSpPr>
          <p:nvPr>
            <p:ph idx="1"/>
          </p:nvPr>
        </p:nvSpPr>
        <p:spPr>
          <a:xfrm>
            <a:off x="285720" y="1071546"/>
            <a:ext cx="8647968" cy="5176854"/>
          </a:xfrm>
        </p:spPr>
        <p:txBody>
          <a:bodyPr>
            <a:normAutofit/>
          </a:bodyPr>
          <a:lstStyle/>
          <a:p>
            <a:pPr marL="11113" indent="-11113">
              <a:buNone/>
            </a:pPr>
            <a:r>
              <a:rPr lang="es-AR" sz="3600" dirty="0" smtClean="0"/>
              <a:t>Para poder medir correctamente en Internet no sólo es necesario contar con una herramienta de Analítica Web: Google </a:t>
            </a:r>
            <a:r>
              <a:rPr lang="es-AR" sz="3600" dirty="0" err="1" smtClean="0"/>
              <a:t>Analytics</a:t>
            </a:r>
            <a:r>
              <a:rPr lang="es-AR" sz="3600" dirty="0" smtClean="0"/>
              <a:t>,  </a:t>
            </a:r>
            <a:r>
              <a:rPr lang="es-AR" sz="3600" dirty="0" err="1" smtClean="0"/>
              <a:t>Omniture</a:t>
            </a:r>
            <a:r>
              <a:rPr lang="es-AR" sz="3600" dirty="0" smtClean="0"/>
              <a:t>,  </a:t>
            </a:r>
            <a:r>
              <a:rPr lang="es-AR" sz="3600" dirty="0" err="1" smtClean="0"/>
              <a:t>Site</a:t>
            </a:r>
            <a:r>
              <a:rPr lang="es-AR" sz="3600" dirty="0" smtClean="0"/>
              <a:t> </a:t>
            </a:r>
            <a:r>
              <a:rPr lang="es-AR" sz="3600" dirty="0" err="1" smtClean="0"/>
              <a:t>Census</a:t>
            </a:r>
            <a:r>
              <a:rPr lang="es-AR" sz="3600" dirty="0" smtClean="0"/>
              <a:t> de </a:t>
            </a:r>
            <a:r>
              <a:rPr lang="es-AR" sz="3600" dirty="0" err="1" smtClean="0"/>
              <a:t>Nielsen</a:t>
            </a:r>
            <a:r>
              <a:rPr lang="es-AR" sz="3600" dirty="0" smtClean="0"/>
              <a:t>... , sino que además es necesario trabajar con una herramienta que permita medir el rendimiento de la estrategia en su conjunto, no de las diferentes acciones tácticas de forma aislada.</a:t>
            </a:r>
            <a:endParaRPr lang="es-AR" sz="3600"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98</a:t>
            </a:fld>
            <a:endParaRPr lang="es-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25470"/>
          </a:xfrm>
        </p:spPr>
        <p:txBody>
          <a:bodyPr>
            <a:normAutofit fontScale="90000"/>
          </a:bodyPr>
          <a:lstStyle/>
          <a:p>
            <a:pPr algn="ctr"/>
            <a:r>
              <a:rPr lang="es-AR" b="1" dirty="0" smtClean="0"/>
              <a:t>Usabilidad</a:t>
            </a:r>
            <a:endParaRPr lang="es-AR" dirty="0"/>
          </a:p>
        </p:txBody>
      </p:sp>
      <p:sp>
        <p:nvSpPr>
          <p:cNvPr id="3" name="2 Marcador de contenido"/>
          <p:cNvSpPr>
            <a:spLocks noGrp="1"/>
          </p:cNvSpPr>
          <p:nvPr>
            <p:ph idx="1"/>
          </p:nvPr>
        </p:nvSpPr>
        <p:spPr>
          <a:xfrm>
            <a:off x="642910" y="1071546"/>
            <a:ext cx="8290778" cy="5572164"/>
          </a:xfrm>
        </p:spPr>
        <p:txBody>
          <a:bodyPr/>
          <a:lstStyle/>
          <a:p>
            <a:pPr>
              <a:buNone/>
            </a:pPr>
            <a:r>
              <a:rPr lang="es-AR" dirty="0" smtClean="0"/>
              <a:t>Que sus usuarios puedan interactuar…</a:t>
            </a:r>
          </a:p>
          <a:p>
            <a:pPr>
              <a:buNone/>
            </a:pPr>
            <a:endParaRPr lang="es-AR" dirty="0" smtClean="0"/>
          </a:p>
          <a:p>
            <a:pPr>
              <a:buNone/>
            </a:pPr>
            <a:r>
              <a:rPr lang="es-AR" dirty="0" smtClean="0"/>
              <a:t>• Fácil de encontrar.</a:t>
            </a:r>
          </a:p>
          <a:p>
            <a:pPr>
              <a:buNone/>
            </a:pPr>
            <a:r>
              <a:rPr lang="es-AR" dirty="0" smtClean="0"/>
              <a:t>• Útil para el Usuario.</a:t>
            </a:r>
          </a:p>
          <a:p>
            <a:pPr>
              <a:buNone/>
            </a:pPr>
            <a:r>
              <a:rPr lang="es-AR" dirty="0" smtClean="0"/>
              <a:t>• Persuasión en lo usable.</a:t>
            </a:r>
          </a:p>
          <a:p>
            <a:pPr>
              <a:buNone/>
            </a:pPr>
            <a:r>
              <a:rPr lang="es-AR" dirty="0" smtClean="0"/>
              <a:t>• Accesibilidad al Sitio Web por parte de personas discapacitadas.</a:t>
            </a:r>
          </a:p>
          <a:p>
            <a:pPr>
              <a:buNone/>
            </a:pPr>
            <a:r>
              <a:rPr lang="es-AR" dirty="0" smtClean="0"/>
              <a:t>• Accesibilidad al Sitio Web independientemente del dispositivo utilizado.</a:t>
            </a:r>
            <a:endParaRPr lang="es-AR" dirty="0"/>
          </a:p>
        </p:txBody>
      </p:sp>
      <p:sp>
        <p:nvSpPr>
          <p:cNvPr id="4" name="3 Marcador de número de diapositiva"/>
          <p:cNvSpPr>
            <a:spLocks noGrp="1"/>
          </p:cNvSpPr>
          <p:nvPr>
            <p:ph type="sldNum" sz="quarter" idx="12"/>
          </p:nvPr>
        </p:nvSpPr>
        <p:spPr/>
        <p:txBody>
          <a:bodyPr/>
          <a:lstStyle/>
          <a:p>
            <a:fld id="{B6FFBA24-795A-4074-B432-A96583D0BDE7}" type="slidenum">
              <a:rPr lang="es-AR" smtClean="0"/>
              <a:pPr/>
              <a:t>99</a:t>
            </a:fld>
            <a:endParaRPr lang="es-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710</TotalTime>
  <Words>6501</Words>
  <Application>Microsoft Office PowerPoint</Application>
  <PresentationFormat>Presentación en pantalla (4:3)</PresentationFormat>
  <Paragraphs>549</Paragraphs>
  <Slides>106</Slides>
  <Notes>1</Notes>
  <HiddenSlides>0</HiddenSlides>
  <MMClips>0</MMClips>
  <ScaleCrop>false</ScaleCrop>
  <HeadingPairs>
    <vt:vector size="4" baseType="variant">
      <vt:variant>
        <vt:lpstr>Tema</vt:lpstr>
      </vt:variant>
      <vt:variant>
        <vt:i4>1</vt:i4>
      </vt:variant>
      <vt:variant>
        <vt:lpstr>Títulos de diapositiva</vt:lpstr>
      </vt:variant>
      <vt:variant>
        <vt:i4>106</vt:i4>
      </vt:variant>
    </vt:vector>
  </HeadingPairs>
  <TitlesOfParts>
    <vt:vector size="107" baseType="lpstr">
      <vt:lpstr>Solsticio</vt:lpstr>
      <vt:lpstr>COMERCIO ELECTRÓNICO</vt:lpstr>
      <vt:lpstr>2.1. Introducción Selección de la tecnología</vt:lpstr>
      <vt:lpstr>2.1. Introducción Selección de la tecnología</vt:lpstr>
      <vt:lpstr>2.1.Introducción Selección de la tecnología</vt:lpstr>
      <vt:lpstr>Plataformas de venta online</vt:lpstr>
      <vt:lpstr>2.2.Plataformas de venta online</vt:lpstr>
      <vt:lpstr>Las soluciones SaaS (Software as a Service) o llamadas Cloud Solutions   (Soluciones en la Nube)</vt:lpstr>
      <vt:lpstr>Las soluciones SaaS (Software as a Service) o llamadas Cloud Solutions (Soluciones en la Nube)</vt:lpstr>
      <vt:lpstr>Las soluciones SaaS o Cloud Solutions</vt:lpstr>
      <vt:lpstr>Soluciones Opensource</vt:lpstr>
      <vt:lpstr>Soluciones Opensource</vt:lpstr>
      <vt:lpstr>Soluciones Opensource</vt:lpstr>
      <vt:lpstr>Soluciones Opensource</vt:lpstr>
      <vt:lpstr>Desarrollo a medida</vt:lpstr>
      <vt:lpstr>2.3. Elementos de una tienda online</vt:lpstr>
      <vt:lpstr>2.3. Elementos de una tienda online</vt:lpstr>
      <vt:lpstr>2.3. Elementos de una tienda online</vt:lpstr>
      <vt:lpstr>2.3 .Elementos de una tienda online</vt:lpstr>
      <vt:lpstr>Elementos de una tienda online</vt:lpstr>
      <vt:lpstr>Elementos de una tienda online</vt:lpstr>
      <vt:lpstr>Elementos de una tienda online</vt:lpstr>
      <vt:lpstr>2.3.1.Catálogo de productos</vt:lpstr>
      <vt:lpstr>2.3.1.Catálogo de productos</vt:lpstr>
      <vt:lpstr>2.3.1.Catálogo de productos</vt:lpstr>
      <vt:lpstr>2.3.2.Carrito de Compras</vt:lpstr>
      <vt:lpstr>2.3.2.Carrito de Compras</vt:lpstr>
      <vt:lpstr>2.3.3.Proceso de registro</vt:lpstr>
      <vt:lpstr>2.3.3.Proceso de registro</vt:lpstr>
      <vt:lpstr>2.3.4.Proceso de venta:  Conversión Funnel</vt:lpstr>
      <vt:lpstr>2.3.4.Proceso de venta:  Conversión Funnel</vt:lpstr>
      <vt:lpstr>2.3.4.Proceso de venta:  Conversión Funnel</vt:lpstr>
      <vt:lpstr>2.3.5.Motor interno de búsqueda y base de datos</vt:lpstr>
      <vt:lpstr>2.3.5.Motor interno de búsqueda y base de datos</vt:lpstr>
      <vt:lpstr>2.3.5.Motor interno de búsqueda y base de datos</vt:lpstr>
      <vt:lpstr>2.3.6.Motor de recomendaciones</vt:lpstr>
      <vt:lpstr>2.3.6.Motor de recomendaciones</vt:lpstr>
      <vt:lpstr>2.3.7.Certificado de seguridad (SSL)</vt:lpstr>
      <vt:lpstr>2.3.7.Certificado de seguridad (SSL)</vt:lpstr>
      <vt:lpstr>2.3.8.Gestión de stocks</vt:lpstr>
      <vt:lpstr>2.3.8.Gestión de stocks</vt:lpstr>
      <vt:lpstr>2.3.9.Integración de sistemas de gestión</vt:lpstr>
      <vt:lpstr>2.3.9.Integración de sistemas de gestión</vt:lpstr>
      <vt:lpstr>A SEGUIR...</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Cuatro Pilares de la Estrategia Digital.</vt:lpstr>
      <vt:lpstr>Modelos de contratación publicitarios</vt:lpstr>
      <vt:lpstr>Modelos de contratación publicitarios</vt:lpstr>
      <vt:lpstr>Modelos de contratación publicitarios</vt:lpstr>
      <vt:lpstr>Modelos de contratación publicitarios</vt:lpstr>
      <vt:lpstr> Parámetros de medición del rendimiento de las acciones de publicidad online </vt:lpstr>
      <vt:lpstr> Parámetros de medición del rendimiento de las acciones de publicidad online </vt:lpstr>
      <vt:lpstr>Parámetros de medición del rendimiento de las acciones de publicidad online</vt:lpstr>
      <vt:lpstr>Atraer</vt:lpstr>
      <vt:lpstr>Atraer</vt:lpstr>
      <vt:lpstr>Fuentes de Tráfico</vt:lpstr>
      <vt:lpstr>Search</vt:lpstr>
      <vt:lpstr>Search</vt:lpstr>
      <vt:lpstr>Search</vt:lpstr>
      <vt:lpstr>Optimización en buscadores (Search Engine Optimization-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Pasos para una correcta estrategia SEO:</vt:lpstr>
      <vt:lpstr> Campañas en Buscadores (Search Engine Marketing - SEM) </vt:lpstr>
      <vt:lpstr>Campañas en Buscadores</vt:lpstr>
      <vt:lpstr>Campañas en Buscadores</vt:lpstr>
      <vt:lpstr>Campañas en Buscadores</vt:lpstr>
      <vt:lpstr>Campañas en Buscadores</vt:lpstr>
      <vt:lpstr>Campañas en Buscadores</vt:lpstr>
      <vt:lpstr>Campañas en Buscadores</vt:lpstr>
      <vt:lpstr>Campañas en Buscadores</vt:lpstr>
      <vt:lpstr> Programas de Afiliación </vt:lpstr>
      <vt:lpstr>Programas de Afiliación</vt:lpstr>
      <vt:lpstr> Ventajas e inconvenientes de los programas de afiliación. </vt:lpstr>
      <vt:lpstr>Ventajas e inconvenientes de los programas de afiliación.</vt:lpstr>
      <vt:lpstr> Convertir </vt:lpstr>
      <vt:lpstr>Convertir</vt:lpstr>
      <vt:lpstr>Convertir</vt:lpstr>
      <vt:lpstr> Medición </vt:lpstr>
      <vt:lpstr>Usabilidad</vt:lpstr>
      <vt:lpstr>Fidelizar</vt:lpstr>
      <vt:lpstr>Fidelizar</vt:lpstr>
      <vt:lpstr>Fidelizar</vt:lpstr>
      <vt:lpstr>Social Media Marketing</vt:lpstr>
      <vt:lpstr>Social Media Marketing</vt:lpstr>
      <vt:lpstr>Social Media Marketing</vt:lpstr>
      <vt:lpstr>La Atención al cliente ¿Cuál es el perímetro de la Atención al Cliente?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COMERCIO ELECTRÓNICO</dc:title>
  <dc:creator>Alvaro</dc:creator>
  <cp:lastModifiedBy>Usuario</cp:lastModifiedBy>
  <cp:revision>78</cp:revision>
  <dcterms:created xsi:type="dcterms:W3CDTF">2013-09-04T19:31:34Z</dcterms:created>
  <dcterms:modified xsi:type="dcterms:W3CDTF">2014-10-22T18:48:40Z</dcterms:modified>
</cp:coreProperties>
</file>