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82" r:id="rId2"/>
    <p:sldId id="256" r:id="rId3"/>
    <p:sldId id="257" r:id="rId4"/>
    <p:sldId id="258" r:id="rId5"/>
    <p:sldId id="259" r:id="rId6"/>
    <p:sldId id="283" r:id="rId7"/>
    <p:sldId id="260" r:id="rId8"/>
    <p:sldId id="261" r:id="rId9"/>
    <p:sldId id="265" r:id="rId10"/>
    <p:sldId id="262" r:id="rId11"/>
    <p:sldId id="263" r:id="rId12"/>
    <p:sldId id="264" r:id="rId13"/>
    <p:sldId id="266" r:id="rId14"/>
    <p:sldId id="267" r:id="rId15"/>
    <p:sldId id="268" r:id="rId16"/>
    <p:sldId id="269" r:id="rId17"/>
    <p:sldId id="270" r:id="rId18"/>
    <p:sldId id="271" r:id="rId19"/>
    <p:sldId id="272" r:id="rId20"/>
    <p:sldId id="273" r:id="rId21"/>
    <p:sldId id="276" r:id="rId22"/>
    <p:sldId id="274" r:id="rId23"/>
    <p:sldId id="275" r:id="rId24"/>
    <p:sldId id="277" r:id="rId25"/>
    <p:sldId id="278" r:id="rId26"/>
    <p:sldId id="279" r:id="rId27"/>
    <p:sldId id="280" r:id="rId28"/>
    <p:sldId id="281" r:id="rId29"/>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8244F-2BC5-4435-A9EC-FBAE2E7ADE57}" type="datetimeFigureOut">
              <a:rPr lang="es-AR" smtClean="0"/>
              <a:pPr/>
              <a:t>18/06/2014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9D81EA-D0A7-4F86-B095-E18E74D8342D}"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sz="1200" kern="1200" dirty="0" smtClean="0">
                <a:solidFill>
                  <a:schemeClr val="tx1"/>
                </a:solidFill>
                <a:latin typeface="+mn-lt"/>
                <a:ea typeface="+mn-ea"/>
                <a:cs typeface="+mn-cs"/>
              </a:rPr>
              <a:t>Éste último caso es ideal puesto que entonces tenemos una "plantilla virtual", constituida por todos los internautas - personas o empresas- que se conectan a nuestro sitio web, que está trabajando para aportar valor a nuestro sitio web.</a:t>
            </a:r>
            <a:endParaRPr lang="es-AR" dirty="0"/>
          </a:p>
        </p:txBody>
      </p:sp>
      <p:sp>
        <p:nvSpPr>
          <p:cNvPr id="4" name="3 Marcador de número de diapositiva"/>
          <p:cNvSpPr>
            <a:spLocks noGrp="1"/>
          </p:cNvSpPr>
          <p:nvPr>
            <p:ph type="sldNum" sz="quarter" idx="10"/>
          </p:nvPr>
        </p:nvSpPr>
        <p:spPr/>
        <p:txBody>
          <a:bodyPr/>
          <a:lstStyle/>
          <a:p>
            <a:fld id="{E09D81EA-D0A7-4F86-B095-E18E74D8342D}" type="slidenum">
              <a:rPr lang="es-AR" smtClean="0"/>
              <a:pPr/>
              <a:t>13</a:t>
            </a:fld>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2" name="1 Marcador de pie de página"/>
          <p:cNvSpPr>
            <a:spLocks noGrp="1"/>
          </p:cNvSpPr>
          <p:nvPr>
            <p:ph type="ftr" sz="quarter" idx="11"/>
          </p:nvPr>
        </p:nvSpPr>
        <p:spPr/>
        <p:txBody>
          <a:bodyPr/>
          <a:lstStyle/>
          <a:p>
            <a:endParaRPr lang="es-AR"/>
          </a:p>
        </p:txBody>
      </p:sp>
      <p:sp>
        <p:nvSpPr>
          <p:cNvPr id="15" name="14 Marcador de número de diapositiva"/>
          <p:cNvSpPr>
            <a:spLocks noGrp="1"/>
          </p:cNvSpPr>
          <p:nvPr>
            <p:ph type="sldNum" sz="quarter" idx="12"/>
          </p:nvPr>
        </p:nvSpPr>
        <p:spPr>
          <a:xfrm>
            <a:off x="8229600" y="6473952"/>
            <a:ext cx="758952" cy="246888"/>
          </a:xfrm>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19" name="18 Marcador de pie de página"/>
          <p:cNvSpPr>
            <a:spLocks noGrp="1"/>
          </p:cNvSpPr>
          <p:nvPr>
            <p:ph type="ftr" sz="quarter" idx="11"/>
          </p:nvPr>
        </p:nvSpPr>
        <p:spPr>
          <a:xfrm>
            <a:off x="3581400" y="76200"/>
            <a:ext cx="2895600" cy="288925"/>
          </a:xfrm>
        </p:spPr>
        <p:txBody>
          <a:bodyPr/>
          <a:lstStyle/>
          <a:p>
            <a:endParaRPr lang="es-AR"/>
          </a:p>
        </p:txBody>
      </p:sp>
      <p:sp>
        <p:nvSpPr>
          <p:cNvPr id="16" name="15 Marcador de número de diapositiva"/>
          <p:cNvSpPr>
            <a:spLocks noGrp="1"/>
          </p:cNvSpPr>
          <p:nvPr>
            <p:ph type="sldNum" sz="quarter" idx="12"/>
          </p:nvPr>
        </p:nvSpPr>
        <p:spPr>
          <a:xfrm>
            <a:off x="8229600" y="6473952"/>
            <a:ext cx="758952" cy="246888"/>
          </a:xfrm>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11" name="10 Marcador de pie de página"/>
          <p:cNvSpPr>
            <a:spLocks noGrp="1"/>
          </p:cNvSpPr>
          <p:nvPr>
            <p:ph type="ftr" sz="quarter" idx="11"/>
          </p:nvPr>
        </p:nvSpPr>
        <p:spPr/>
        <p:txBody>
          <a:bodyPr/>
          <a:lstStyle/>
          <a:p>
            <a:endParaRPr lang="es-AR"/>
          </a:p>
        </p:txBody>
      </p:sp>
      <p:sp>
        <p:nvSpPr>
          <p:cNvPr id="16" name="15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spd="slow">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10" name="9 Marcador de pie de página"/>
          <p:cNvSpPr>
            <a:spLocks noGrp="1"/>
          </p:cNvSpPr>
          <p:nvPr>
            <p:ph type="ftr" sz="quarter" idx="11"/>
          </p:nvPr>
        </p:nvSpPr>
        <p:spPr/>
        <p:txBody>
          <a:bodyPr/>
          <a:lstStyle/>
          <a:p>
            <a:endParaRPr lang="es-AR"/>
          </a:p>
        </p:txBody>
      </p:sp>
      <p:sp>
        <p:nvSpPr>
          <p:cNvPr id="31" name="30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229600" y="6477000"/>
            <a:ext cx="762000" cy="246888"/>
          </a:xfrm>
        </p:spPr>
        <p:txBody>
          <a:bodyPr/>
          <a:lstStyle/>
          <a:p>
            <a:fld id="{66A821CA-27C6-4643-B7B7-3ABE5D1A4AB9}" type="slidenum">
              <a:rPr lang="es-AR" smtClean="0"/>
              <a:pPr/>
              <a:t>‹Nº›</a:t>
            </a:fld>
            <a:endParaRPr lang="es-AR"/>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21" name="20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24" name="23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29" name="28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Tree>
  </p:cSld>
  <p:clrMapOvr>
    <a:masterClrMapping/>
  </p:clrMapOvr>
  <p:transition spd="slow">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4AB79D01-81C4-45C1-B366-F51FF5C735C3}" type="datetimeFigureOut">
              <a:rPr lang="es-AR" smtClean="0"/>
              <a:pPr/>
              <a:t>18/06/2014</a:t>
            </a:fld>
            <a:endParaRPr lang="es-AR"/>
          </a:p>
        </p:txBody>
      </p:sp>
      <p:sp>
        <p:nvSpPr>
          <p:cNvPr id="5" name="4 Marcador de pie de página"/>
          <p:cNvSpPr>
            <a:spLocks noGrp="1"/>
          </p:cNvSpPr>
          <p:nvPr>
            <p:ph type="ftr" sz="quarter" idx="11"/>
          </p:nvPr>
        </p:nvSpPr>
        <p:spPr/>
        <p:txBody>
          <a:bodyPr/>
          <a:lstStyle/>
          <a:p>
            <a:endParaRPr lang="es-AR"/>
          </a:p>
        </p:txBody>
      </p:sp>
      <p:sp>
        <p:nvSpPr>
          <p:cNvPr id="31" name="30 Marcador de número de diapositiva"/>
          <p:cNvSpPr>
            <a:spLocks noGrp="1"/>
          </p:cNvSpPr>
          <p:nvPr>
            <p:ph type="sldNum" sz="quarter" idx="12"/>
          </p:nvPr>
        </p:nvSpPr>
        <p:spPr/>
        <p:txBody>
          <a:bodyPr/>
          <a:lstStyle/>
          <a:p>
            <a:fld id="{66A821CA-27C6-4643-B7B7-3ABE5D1A4AB9}" type="slidenum">
              <a:rPr lang="es-AR" smtClean="0"/>
              <a:pPr/>
              <a:t>‹Nº›</a:t>
            </a:fld>
            <a:endParaRPr lang="es-AR"/>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transition spd="slow">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AB79D01-81C4-45C1-B366-F51FF5C735C3}" type="datetimeFigureOut">
              <a:rPr lang="es-AR" smtClean="0"/>
              <a:pPr/>
              <a:t>18/06/2014</a:t>
            </a:fld>
            <a:endParaRPr lang="es-AR"/>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AR"/>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6A821CA-27C6-4643-B7B7-3ABE5D1A4AB9}" type="slidenum">
              <a:rPr lang="es-AR" smtClean="0"/>
              <a:pPr/>
              <a:t>‹Nº›</a:t>
            </a:fld>
            <a:endParaRPr lang="es-AR"/>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heel spokes="3"/>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85728"/>
            <a:ext cx="8686800" cy="1071570"/>
          </a:xfrm>
        </p:spPr>
        <p:txBody>
          <a:bodyPr>
            <a:normAutofit fontScale="90000"/>
          </a:bodyPr>
          <a:lstStyle/>
          <a:p>
            <a:pPr algn="ctr"/>
            <a:r>
              <a:rPr lang="es-AR" sz="4400" b="1" dirty="0" smtClean="0">
                <a:solidFill>
                  <a:schemeClr val="accent3">
                    <a:lumMod val="50000"/>
                  </a:schemeClr>
                </a:solidFill>
                <a:latin typeface="Microsoft Sans Serif" pitchFamily="34" charset="0"/>
                <a:cs typeface="Microsoft Sans Serif" pitchFamily="34" charset="0"/>
              </a:rPr>
              <a:t>COMERCIO ELECTRÓNICO</a:t>
            </a:r>
            <a:r>
              <a:rPr lang="es-AR" b="1" dirty="0" smtClean="0">
                <a:latin typeface="Microsoft Sans Serif" pitchFamily="34" charset="0"/>
                <a:cs typeface="Microsoft Sans Serif" pitchFamily="34" charset="0"/>
              </a:rPr>
              <a:t/>
            </a:r>
            <a:br>
              <a:rPr lang="es-AR" b="1" dirty="0" smtClean="0">
                <a:latin typeface="Microsoft Sans Serif" pitchFamily="34" charset="0"/>
                <a:cs typeface="Microsoft Sans Serif" pitchFamily="34" charset="0"/>
              </a:rPr>
            </a:br>
            <a:endParaRPr lang="es-AR" b="1" dirty="0">
              <a:latin typeface="Perpetua Titling MT" pitchFamily="18" charset="0"/>
            </a:endParaRPr>
          </a:p>
        </p:txBody>
      </p:sp>
      <p:sp>
        <p:nvSpPr>
          <p:cNvPr id="3" name="2 Marcador de contenido"/>
          <p:cNvSpPr>
            <a:spLocks noGrp="1"/>
          </p:cNvSpPr>
          <p:nvPr>
            <p:ph idx="1"/>
          </p:nvPr>
        </p:nvSpPr>
        <p:spPr>
          <a:xfrm>
            <a:off x="304800" y="1428736"/>
            <a:ext cx="8686800" cy="4929222"/>
          </a:xfrm>
        </p:spPr>
        <p:txBody>
          <a:bodyPr>
            <a:normAutofit lnSpcReduction="10000"/>
          </a:bodyPr>
          <a:lstStyle/>
          <a:p>
            <a:pPr algn="ctr">
              <a:buNone/>
            </a:pPr>
            <a:endParaRPr lang="es-ES" sz="2200" b="1" dirty="0" smtClean="0">
              <a:solidFill>
                <a:srgbClr val="FF0000"/>
              </a:solidFill>
              <a:latin typeface="Century Schoolbook" pitchFamily="18" charset="0"/>
            </a:endParaRPr>
          </a:p>
          <a:p>
            <a:pPr algn="ctr">
              <a:buNone/>
            </a:pPr>
            <a:r>
              <a:rPr lang="es-ES" sz="5400" b="1" dirty="0" smtClean="0">
                <a:solidFill>
                  <a:srgbClr val="FF0000"/>
                </a:solidFill>
                <a:latin typeface="Century Schoolbook" pitchFamily="18" charset="0"/>
              </a:rPr>
              <a:t>¿</a:t>
            </a:r>
            <a:r>
              <a:rPr lang="es-ES" sz="5800" b="1" dirty="0" smtClean="0">
                <a:solidFill>
                  <a:srgbClr val="FF0000"/>
                </a:solidFill>
                <a:latin typeface="Century Schoolbook" pitchFamily="18" charset="0"/>
              </a:rPr>
              <a:t>Un Negocio de Internet puede tener éxito ?.</a:t>
            </a:r>
          </a:p>
          <a:p>
            <a:pPr algn="ctr">
              <a:buNone/>
            </a:pPr>
            <a:endParaRPr lang="es-ES" sz="5400" b="1" u="sng" dirty="0" smtClean="0">
              <a:solidFill>
                <a:srgbClr val="FF0000"/>
              </a:solidFill>
              <a:latin typeface="Century Schoolbook" pitchFamily="18" charset="0"/>
            </a:endParaRPr>
          </a:p>
          <a:p>
            <a:pPr algn="ctr">
              <a:buNone/>
            </a:pPr>
            <a:r>
              <a:rPr lang="es-ES" sz="4000" b="1" u="sng" dirty="0" smtClean="0">
                <a:solidFill>
                  <a:schemeClr val="accent3">
                    <a:lumMod val="50000"/>
                  </a:schemeClr>
                </a:solidFill>
                <a:latin typeface="Century Schoolbook" pitchFamily="18" charset="0"/>
              </a:rPr>
              <a:t>Lic. </a:t>
            </a:r>
            <a:r>
              <a:rPr lang="es-ES" sz="4000" b="1" u="sng" dirty="0" err="1" smtClean="0">
                <a:solidFill>
                  <a:schemeClr val="accent3">
                    <a:lumMod val="50000"/>
                  </a:schemeClr>
                </a:solidFill>
                <a:latin typeface="Century Schoolbook" pitchFamily="18" charset="0"/>
              </a:rPr>
              <a:t>Alvaro</a:t>
            </a:r>
            <a:r>
              <a:rPr lang="es-ES" sz="4000" b="1" u="sng" dirty="0" smtClean="0">
                <a:solidFill>
                  <a:schemeClr val="accent3">
                    <a:lumMod val="50000"/>
                  </a:schemeClr>
                </a:solidFill>
                <a:latin typeface="Century Schoolbook" pitchFamily="18" charset="0"/>
              </a:rPr>
              <a:t> H. Gaitán C.</a:t>
            </a:r>
          </a:p>
          <a:p>
            <a:pPr algn="r">
              <a:buNone/>
            </a:pPr>
            <a:endParaRPr lang="es-AR" sz="3600" dirty="0">
              <a:solidFill>
                <a:schemeClr val="accent3">
                  <a:lumMod val="50000"/>
                </a:schemeClr>
              </a:solidFill>
            </a:endParaRPr>
          </a:p>
        </p:txBody>
      </p:sp>
    </p:spTree>
  </p:cSld>
  <p:clrMapOvr>
    <a:masterClrMapping/>
  </p:clrMapOvr>
  <p:transition spd="slow">
    <p:wheel spokes="3"/>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FF0000"/>
                </a:solidFill>
              </a:rPr>
              <a:t>PASO 2. Posicionamiento</a:t>
            </a:r>
            <a:endParaRPr lang="es-AR" b="1" dirty="0">
              <a:solidFill>
                <a:srgbClr val="FF0000"/>
              </a:solidFill>
            </a:endParaRPr>
          </a:p>
        </p:txBody>
      </p:sp>
      <p:sp>
        <p:nvSpPr>
          <p:cNvPr id="3" name="2 Marcador de contenido"/>
          <p:cNvSpPr>
            <a:spLocks noGrp="1"/>
          </p:cNvSpPr>
          <p:nvPr>
            <p:ph idx="1"/>
          </p:nvPr>
        </p:nvSpPr>
        <p:spPr/>
        <p:txBody>
          <a:bodyPr>
            <a:normAutofit fontScale="92500" lnSpcReduction="10000"/>
          </a:bodyPr>
          <a:lstStyle/>
          <a:p>
            <a:r>
              <a:rPr lang="es-ES" dirty="0"/>
              <a:t>Y ser el primero es importante porque el primero es el que es recordado "automáticamente" por el público y tiene todas las probabilidades para convertirse en el líder. Además, a los ojos del público, el líder es el mejor -"si es el líder, será porque es el mejor</a:t>
            </a:r>
            <a:r>
              <a:rPr lang="es-ES" dirty="0" smtClean="0"/>
              <a:t>"-</a:t>
            </a:r>
          </a:p>
          <a:p>
            <a:r>
              <a:rPr lang="es-ES" dirty="0"/>
              <a:t>Por otra parte, </a:t>
            </a:r>
            <a:r>
              <a:rPr lang="es-ES" dirty="0" smtClean="0"/>
              <a:t>intentar </a:t>
            </a:r>
            <a:r>
              <a:rPr lang="es-ES" dirty="0"/>
              <a:t>ver el </a:t>
            </a:r>
            <a:r>
              <a:rPr lang="es-ES" dirty="0">
                <a:solidFill>
                  <a:srgbClr val="C00000"/>
                </a:solidFill>
              </a:rPr>
              <a:t>mercado Internet como un inmenso </a:t>
            </a:r>
            <a:r>
              <a:rPr lang="es-ES" dirty="0" smtClean="0">
                <a:solidFill>
                  <a:srgbClr val="C00000"/>
                </a:solidFill>
              </a:rPr>
              <a:t>pastel</a:t>
            </a:r>
            <a:r>
              <a:rPr lang="es-ES" dirty="0" smtClean="0"/>
              <a:t> y </a:t>
            </a:r>
            <a:r>
              <a:rPr lang="es-ES" dirty="0"/>
              <a:t>Conviene tener un cuchillo bien afilado para </a:t>
            </a:r>
            <a:r>
              <a:rPr lang="es-ES" dirty="0" smtClean="0"/>
              <a:t>ingresar en él y </a:t>
            </a:r>
            <a:r>
              <a:rPr lang="es-ES" dirty="0"/>
              <a:t>Sólo así conseguiremos llevarnos un buen trozo.</a:t>
            </a:r>
            <a:endParaRPr lang="es-AR" dirty="0"/>
          </a:p>
        </p:txBody>
      </p:sp>
    </p:spTree>
  </p:cSld>
  <p:clrMapOvr>
    <a:masterClrMapping/>
  </p:clrMapOvr>
  <p:transition spd="slow">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solidFill>
                  <a:srgbClr val="FF0000"/>
                </a:solidFill>
              </a:rPr>
              <a:t>PASO </a:t>
            </a:r>
            <a:r>
              <a:rPr lang="es-ES" b="1" dirty="0">
                <a:solidFill>
                  <a:srgbClr val="FF0000"/>
                </a:solidFill>
              </a:rPr>
              <a:t>3. Contenidos</a:t>
            </a:r>
            <a:r>
              <a:rPr lang="es-AR" dirty="0"/>
              <a:t/>
            </a:r>
            <a:br>
              <a:rPr lang="es-AR" dirty="0"/>
            </a:br>
            <a:endParaRPr lang="es-AR" dirty="0"/>
          </a:p>
        </p:txBody>
      </p:sp>
      <p:sp>
        <p:nvSpPr>
          <p:cNvPr id="3" name="2 Marcador de contenido"/>
          <p:cNvSpPr>
            <a:spLocks noGrp="1"/>
          </p:cNvSpPr>
          <p:nvPr>
            <p:ph idx="1"/>
          </p:nvPr>
        </p:nvSpPr>
        <p:spPr>
          <a:xfrm>
            <a:off x="304800" y="1554162"/>
            <a:ext cx="8482042" cy="4525963"/>
          </a:xfrm>
        </p:spPr>
        <p:txBody>
          <a:bodyPr/>
          <a:lstStyle/>
          <a:p>
            <a:pPr algn="just"/>
            <a:r>
              <a:rPr lang="es-ES" dirty="0"/>
              <a:t>Una vez sabemos a quién vamos a dirigirnos y cómo queremos que nos identifiquen, es el momento de </a:t>
            </a:r>
            <a:r>
              <a:rPr lang="es-ES" u="sng" dirty="0">
                <a:solidFill>
                  <a:srgbClr val="C00000"/>
                </a:solidFill>
              </a:rPr>
              <a:t>definir los contenidos </a:t>
            </a:r>
            <a:r>
              <a:rPr lang="es-ES" dirty="0"/>
              <a:t>que les vamos a ofrecer en la red</a:t>
            </a:r>
            <a:r>
              <a:rPr lang="es-ES" dirty="0" smtClean="0"/>
              <a:t>. </a:t>
            </a:r>
            <a:r>
              <a:rPr lang="es-ES" u="sng" dirty="0"/>
              <a:t>No </a:t>
            </a:r>
            <a:r>
              <a:rPr lang="es-ES" u="sng" dirty="0" smtClean="0"/>
              <a:t>se esta </a:t>
            </a:r>
            <a:r>
              <a:rPr lang="es-ES" u="sng" dirty="0"/>
              <a:t>hablando de los productos o servicios </a:t>
            </a:r>
            <a:r>
              <a:rPr lang="es-ES" dirty="0"/>
              <a:t>que </a:t>
            </a:r>
            <a:r>
              <a:rPr lang="es-ES" dirty="0" smtClean="0"/>
              <a:t>se van </a:t>
            </a:r>
            <a:r>
              <a:rPr lang="es-ES" dirty="0"/>
              <a:t>a vender, sino de los contenidos de información que </a:t>
            </a:r>
            <a:r>
              <a:rPr lang="es-ES" dirty="0" smtClean="0"/>
              <a:t>se van </a:t>
            </a:r>
            <a:r>
              <a:rPr lang="es-ES" dirty="0"/>
              <a:t>a </a:t>
            </a:r>
            <a:r>
              <a:rPr lang="es-ES" dirty="0" smtClean="0"/>
              <a:t>proporcionar </a:t>
            </a:r>
            <a:r>
              <a:rPr lang="es-ES" dirty="0"/>
              <a:t>a través del web y del correo-e.</a:t>
            </a:r>
            <a:endParaRPr lang="es-AR" dirty="0"/>
          </a:p>
          <a:p>
            <a:endParaRPr lang="es-ES" dirty="0" smtClean="0"/>
          </a:p>
          <a:p>
            <a:endParaRPr lang="es-AR" dirty="0"/>
          </a:p>
        </p:txBody>
      </p:sp>
    </p:spTree>
  </p:cSld>
  <p:clrMapOvr>
    <a:masterClrMapping/>
  </p:clrMapOvr>
  <p:transition spd="slow">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FF0000"/>
                </a:solidFill>
              </a:rPr>
              <a:t>PASO 3. Contenidos</a:t>
            </a:r>
            <a:endParaRPr lang="es-AR" dirty="0">
              <a:solidFill>
                <a:srgbClr val="FF0000"/>
              </a:solidFill>
            </a:endParaRPr>
          </a:p>
        </p:txBody>
      </p:sp>
      <p:sp>
        <p:nvSpPr>
          <p:cNvPr id="3" name="2 Marcador de contenido"/>
          <p:cNvSpPr>
            <a:spLocks noGrp="1"/>
          </p:cNvSpPr>
          <p:nvPr>
            <p:ph idx="1"/>
          </p:nvPr>
        </p:nvSpPr>
        <p:spPr/>
        <p:txBody>
          <a:bodyPr>
            <a:normAutofit fontScale="85000" lnSpcReduction="20000"/>
          </a:bodyPr>
          <a:lstStyle/>
          <a:p>
            <a:r>
              <a:rPr lang="es-ES" dirty="0"/>
              <a:t>la única razón por la </a:t>
            </a:r>
            <a:r>
              <a:rPr lang="es-ES" dirty="0" smtClean="0"/>
              <a:t>que, los internautas </a:t>
            </a:r>
            <a:r>
              <a:rPr lang="es-ES" dirty="0"/>
              <a:t>van a decidir visitar repetidamente un sitio son los contenidos que saben que van a encontrar en él</a:t>
            </a:r>
            <a:r>
              <a:rPr lang="es-ES" dirty="0" smtClean="0"/>
              <a:t>. </a:t>
            </a:r>
          </a:p>
          <a:p>
            <a:r>
              <a:rPr lang="es-ES" dirty="0" smtClean="0"/>
              <a:t>Pero </a:t>
            </a:r>
            <a:r>
              <a:rPr lang="es-ES" dirty="0"/>
              <a:t>si los contenidos que encuentran ahí no les satisfacen, esos internautas no regresarán</a:t>
            </a:r>
            <a:r>
              <a:rPr lang="es-ES" dirty="0" smtClean="0"/>
              <a:t>.</a:t>
            </a:r>
          </a:p>
          <a:p>
            <a:r>
              <a:rPr lang="es-ES" dirty="0"/>
              <a:t>Seamos osados, atrevámonos a probar servicios nuevos y a presentarlos de forma novedosa. Debemos atrevernos a equivocarnos. </a:t>
            </a:r>
            <a:endParaRPr lang="es-ES" dirty="0" smtClean="0"/>
          </a:p>
          <a:p>
            <a:r>
              <a:rPr lang="es-ES" dirty="0" smtClean="0"/>
              <a:t>Sólo </a:t>
            </a:r>
            <a:r>
              <a:rPr lang="es-ES" dirty="0"/>
              <a:t>así podremos descubrir nuevas posibilidades y, probablemente, algunas de ellas funcionen. Si nos limitamos a copiar, iremos sobre seguro, sí. Pero, desde luego, no conseguiremos liderar nada.</a:t>
            </a:r>
            <a:endParaRPr lang="es-AR" dirty="0"/>
          </a:p>
          <a:p>
            <a:endParaRPr lang="es-AR" dirty="0"/>
          </a:p>
        </p:txBody>
      </p:sp>
    </p:spTree>
  </p:cSld>
  <p:clrMapOvr>
    <a:masterClrMapping/>
  </p:clrMapOvr>
  <p:transition spd="slow">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85728"/>
            <a:ext cx="8686800" cy="857256"/>
          </a:xfrm>
        </p:spPr>
        <p:txBody>
          <a:bodyPr/>
          <a:lstStyle/>
          <a:p>
            <a:r>
              <a:rPr lang="es-ES" b="1" dirty="0" smtClean="0">
                <a:solidFill>
                  <a:srgbClr val="FF0000"/>
                </a:solidFill>
              </a:rPr>
              <a:t>PASO 3. Contenidos</a:t>
            </a:r>
            <a:endParaRPr lang="es-AR" dirty="0">
              <a:solidFill>
                <a:srgbClr val="FF0000"/>
              </a:solidFill>
            </a:endParaRPr>
          </a:p>
        </p:txBody>
      </p:sp>
      <p:sp>
        <p:nvSpPr>
          <p:cNvPr id="3" name="2 Marcador de contenido"/>
          <p:cNvSpPr>
            <a:spLocks noGrp="1"/>
          </p:cNvSpPr>
          <p:nvPr>
            <p:ph idx="1"/>
          </p:nvPr>
        </p:nvSpPr>
        <p:spPr>
          <a:xfrm>
            <a:off x="304800" y="1214422"/>
            <a:ext cx="8686800" cy="5357850"/>
          </a:xfrm>
        </p:spPr>
        <p:txBody>
          <a:bodyPr>
            <a:normAutofit fontScale="85000" lnSpcReduction="20000"/>
          </a:bodyPr>
          <a:lstStyle/>
          <a:p>
            <a:r>
              <a:rPr lang="es-ES" dirty="0"/>
              <a:t>la información de los contenidos a ofrecer puede ser </a:t>
            </a:r>
            <a:r>
              <a:rPr lang="es-ES" dirty="0" smtClean="0"/>
              <a:t>aporte propio, </a:t>
            </a:r>
            <a:r>
              <a:rPr lang="es-ES" dirty="0"/>
              <a:t>pero también </a:t>
            </a:r>
            <a:r>
              <a:rPr lang="es-ES" dirty="0" smtClean="0"/>
              <a:t>se puede </a:t>
            </a:r>
            <a:r>
              <a:rPr lang="es-ES" dirty="0"/>
              <a:t>conseguir que la generen los propios internautas</a:t>
            </a:r>
            <a:r>
              <a:rPr lang="es-ES" dirty="0" smtClean="0"/>
              <a:t>.</a:t>
            </a:r>
          </a:p>
          <a:p>
            <a:r>
              <a:rPr lang="es-ES" dirty="0"/>
              <a:t>Entre los </a:t>
            </a:r>
            <a:r>
              <a:rPr lang="es-ES" dirty="0">
                <a:solidFill>
                  <a:srgbClr val="C00000"/>
                </a:solidFill>
              </a:rPr>
              <a:t>tipos de contenidos</a:t>
            </a:r>
            <a:r>
              <a:rPr lang="es-ES" dirty="0"/>
              <a:t> que </a:t>
            </a:r>
            <a:r>
              <a:rPr lang="es-ES" dirty="0" smtClean="0"/>
              <a:t>se deben generar, se puede: </a:t>
            </a:r>
          </a:p>
          <a:p>
            <a:pPr marL="514350" indent="-338138">
              <a:buFont typeface="+mj-lt"/>
              <a:buAutoNum type="arabicPeriod"/>
            </a:pPr>
            <a:r>
              <a:rPr lang="es-ES" dirty="0" smtClean="0"/>
              <a:t>C</a:t>
            </a:r>
            <a:r>
              <a:rPr lang="es-ES" dirty="0" smtClean="0">
                <a:solidFill>
                  <a:schemeClr val="accent2">
                    <a:lumMod val="50000"/>
                  </a:schemeClr>
                </a:solidFill>
              </a:rPr>
              <a:t>itar </a:t>
            </a:r>
            <a:r>
              <a:rPr lang="es-ES" dirty="0">
                <a:solidFill>
                  <a:schemeClr val="accent2">
                    <a:lumMod val="50000"/>
                  </a:schemeClr>
                </a:solidFill>
              </a:rPr>
              <a:t>noticias, informes, listas de recursos del sector, concursos, catálogos de productos, buscadores, configuradores de productos, servicios de comparación de productos, subastas, ayudas para la detección de averías, salas de discusión, etc</a:t>
            </a:r>
            <a:r>
              <a:rPr lang="es-ES" dirty="0"/>
              <a:t>. </a:t>
            </a:r>
            <a:endParaRPr lang="es-ES" dirty="0" smtClean="0"/>
          </a:p>
          <a:p>
            <a:pPr marL="514350" indent="-338138">
              <a:buFont typeface="+mj-lt"/>
              <a:buAutoNum type="arabicPeriod"/>
            </a:pPr>
            <a:r>
              <a:rPr lang="es-ES" dirty="0" smtClean="0"/>
              <a:t>Entre </a:t>
            </a:r>
            <a:r>
              <a:rPr lang="es-ES" dirty="0"/>
              <a:t>los tipos de contenidos generados -</a:t>
            </a:r>
            <a:r>
              <a:rPr lang="es-ES" i="1" dirty="0">
                <a:solidFill>
                  <a:srgbClr val="00B050"/>
                </a:solidFill>
              </a:rPr>
              <a:t>gratuitamente para nosotros- </a:t>
            </a:r>
            <a:r>
              <a:rPr lang="es-ES" dirty="0"/>
              <a:t>por los internautas, tenemos servicios como las </a:t>
            </a:r>
            <a:r>
              <a:rPr lang="es-ES" dirty="0">
                <a:solidFill>
                  <a:schemeClr val="accent2">
                    <a:lumMod val="50000"/>
                  </a:schemeClr>
                </a:solidFill>
              </a:rPr>
              <a:t>bolsas de trabajo, las tertulias, los servicios de compra-venta de automóviles, etc</a:t>
            </a:r>
            <a:r>
              <a:rPr lang="es-ES" dirty="0"/>
              <a:t>.</a:t>
            </a:r>
            <a:endParaRPr lang="es-AR" dirty="0"/>
          </a:p>
          <a:p>
            <a:endParaRPr lang="es-AR" dirty="0"/>
          </a:p>
        </p:txBody>
      </p:sp>
    </p:spTree>
  </p:cSld>
  <p:clrMapOvr>
    <a:masterClrMapping/>
  </p:clrMapOvr>
  <p:transition spd="slow">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FF0000"/>
                </a:solidFill>
              </a:rPr>
              <a:t>PASO 3. Contenidos</a:t>
            </a:r>
            <a:endParaRPr lang="es-AR" dirty="0">
              <a:solidFill>
                <a:srgbClr val="FF0000"/>
              </a:solidFill>
            </a:endParaRPr>
          </a:p>
        </p:txBody>
      </p:sp>
      <p:sp>
        <p:nvSpPr>
          <p:cNvPr id="3" name="2 Marcador de contenido"/>
          <p:cNvSpPr>
            <a:spLocks noGrp="1"/>
          </p:cNvSpPr>
          <p:nvPr>
            <p:ph idx="1"/>
          </p:nvPr>
        </p:nvSpPr>
        <p:spPr>
          <a:xfrm>
            <a:off x="457200" y="1600200"/>
            <a:ext cx="8229600" cy="4757758"/>
          </a:xfrm>
        </p:spPr>
        <p:txBody>
          <a:bodyPr>
            <a:normAutofit fontScale="85000" lnSpcReduction="10000"/>
          </a:bodyPr>
          <a:lstStyle/>
          <a:p>
            <a:r>
              <a:rPr lang="es-ES" dirty="0"/>
              <a:t>Otro aspecto importante se refiere a que debemos ser </a:t>
            </a:r>
            <a:r>
              <a:rPr lang="es-ES" dirty="0">
                <a:solidFill>
                  <a:srgbClr val="FF0000"/>
                </a:solidFill>
              </a:rPr>
              <a:t>transparentes con la información</a:t>
            </a:r>
            <a:r>
              <a:rPr lang="es-ES" dirty="0"/>
              <a:t>. Por ejemplo, si decidimos editar un boletín de noticias del sector, debemos dar las noticias de todo el sector, incluyendo las de nuestros competidores</a:t>
            </a:r>
            <a:r>
              <a:rPr lang="es-ES" dirty="0" smtClean="0"/>
              <a:t>.</a:t>
            </a:r>
            <a:r>
              <a:rPr lang="es-ES" dirty="0"/>
              <a:t> </a:t>
            </a:r>
            <a:r>
              <a:rPr lang="es-ES" dirty="0" smtClean="0"/>
              <a:t>Debe incluirse TODA </a:t>
            </a:r>
            <a:r>
              <a:rPr lang="es-ES" dirty="0"/>
              <a:t>la información del sector y hacerlo, además, de forma imparcial. </a:t>
            </a:r>
            <a:endParaRPr lang="es-ES" dirty="0" smtClean="0"/>
          </a:p>
          <a:p>
            <a:r>
              <a:rPr lang="es-ES" dirty="0"/>
              <a:t>el objetivo es </a:t>
            </a:r>
            <a:r>
              <a:rPr lang="es-ES" dirty="0">
                <a:solidFill>
                  <a:srgbClr val="FF0000"/>
                </a:solidFill>
              </a:rPr>
              <a:t>convertir ese boletín </a:t>
            </a:r>
            <a:r>
              <a:rPr lang="es-ES" dirty="0"/>
              <a:t>en el boletín del sector. Que todo el mundo en el sector desee recibir y leer ese boletín. Está claro que la  empresa que edite un boletín como ése gozará de un prestigio</a:t>
            </a:r>
            <a:endParaRPr lang="es-AR" dirty="0"/>
          </a:p>
          <a:p>
            <a:endParaRPr lang="es-AR" dirty="0"/>
          </a:p>
          <a:p>
            <a:endParaRPr lang="es-AR" dirty="0"/>
          </a:p>
        </p:txBody>
      </p:sp>
    </p:spTree>
  </p:cSld>
  <p:clrMapOvr>
    <a:masterClrMapping/>
  </p:clrMapOvr>
  <p:transition spd="slow">
    <p:wheel spokes="3"/>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FF0000"/>
                </a:solidFill>
              </a:rPr>
              <a:t>PASO 3. Contenidos</a:t>
            </a:r>
            <a:endParaRPr lang="es-AR" dirty="0">
              <a:solidFill>
                <a:srgbClr val="FF0000"/>
              </a:solidFill>
            </a:endParaRPr>
          </a:p>
        </p:txBody>
      </p:sp>
      <p:sp>
        <p:nvSpPr>
          <p:cNvPr id="3" name="2 Marcador de contenido"/>
          <p:cNvSpPr>
            <a:spLocks noGrp="1"/>
          </p:cNvSpPr>
          <p:nvPr>
            <p:ph idx="1"/>
          </p:nvPr>
        </p:nvSpPr>
        <p:spPr>
          <a:xfrm>
            <a:off x="304800" y="1554162"/>
            <a:ext cx="8686800" cy="4946672"/>
          </a:xfrm>
        </p:spPr>
        <p:txBody>
          <a:bodyPr>
            <a:normAutofit fontScale="92500" lnSpcReduction="20000"/>
          </a:bodyPr>
          <a:lstStyle/>
          <a:p>
            <a:pPr algn="just"/>
            <a:r>
              <a:rPr lang="es-ES" dirty="0"/>
              <a:t>Los suscriptores de </a:t>
            </a:r>
            <a:r>
              <a:rPr lang="es-ES" dirty="0" smtClean="0"/>
              <a:t>“Tu Sitio", </a:t>
            </a:r>
            <a:r>
              <a:rPr lang="es-ES" dirty="0"/>
              <a:t>puesto que han </a:t>
            </a:r>
            <a:r>
              <a:rPr lang="es-ES" dirty="0" smtClean="0"/>
              <a:t>solicitado </a:t>
            </a:r>
            <a:r>
              <a:rPr lang="es-ES" dirty="0"/>
              <a:t>voluntariamente su incorporación a la lista de distribución del boletín, son, obviamente, personas interesadas en lo que es </a:t>
            </a:r>
            <a:r>
              <a:rPr lang="es-ES" dirty="0" smtClean="0"/>
              <a:t>tu </a:t>
            </a:r>
            <a:r>
              <a:rPr lang="es-ES" dirty="0"/>
              <a:t>especialidad: </a:t>
            </a:r>
            <a:r>
              <a:rPr lang="es-ES" dirty="0" smtClean="0"/>
              <a:t>sea la que sea. Por ejemplo, </a:t>
            </a:r>
            <a:r>
              <a:rPr lang="es-ES" dirty="0"/>
              <a:t>Si no existiera el boletín y si no lo distribuyera gratuitamente, es decir, a mucha gente, no gozaría de todas estas oportunidades de negocio. </a:t>
            </a:r>
            <a:endParaRPr lang="es-ES" dirty="0" smtClean="0"/>
          </a:p>
          <a:p>
            <a:r>
              <a:rPr lang="es-ES" dirty="0" smtClean="0"/>
              <a:t>Y en este caso es “tu sitio”</a:t>
            </a:r>
            <a:r>
              <a:rPr lang="es-ES" dirty="0"/>
              <a:t> va creando una imagen de profesionalidad y especialización que incrementa la confianza que sus lectores puedan tener en </a:t>
            </a:r>
            <a:r>
              <a:rPr lang="es-ES" dirty="0" smtClean="0"/>
              <a:t>ti ( A la vez genera e incentiva negocios).</a:t>
            </a:r>
            <a:endParaRPr lang="es-AR" dirty="0"/>
          </a:p>
        </p:txBody>
      </p:sp>
    </p:spTree>
  </p:cSld>
  <p:clrMapOvr>
    <a:masterClrMapping/>
  </p:clrMapOvr>
  <p:transition spd="slow">
    <p:wheel spokes="3"/>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fontScale="90000"/>
          </a:bodyPr>
          <a:lstStyle/>
          <a:p>
            <a:r>
              <a:rPr lang="es-ES" dirty="0" smtClean="0">
                <a:solidFill>
                  <a:srgbClr val="FF0000"/>
                </a:solidFill>
              </a:rPr>
              <a:t/>
            </a:r>
            <a:br>
              <a:rPr lang="es-ES" dirty="0" smtClean="0">
                <a:solidFill>
                  <a:srgbClr val="FF0000"/>
                </a:solidFill>
              </a:rPr>
            </a:br>
            <a:r>
              <a:rPr lang="es-ES" b="1" dirty="0" smtClean="0">
                <a:solidFill>
                  <a:srgbClr val="FF0000"/>
                </a:solidFill>
              </a:rPr>
              <a:t>PASO 4. Comunidad</a:t>
            </a:r>
            <a:r>
              <a:rPr lang="es-AR" dirty="0" smtClean="0"/>
              <a:t/>
            </a:r>
            <a:br>
              <a:rPr lang="es-AR" dirty="0" smtClean="0"/>
            </a:br>
            <a:endParaRPr lang="es-AR" dirty="0"/>
          </a:p>
        </p:txBody>
      </p:sp>
      <p:sp>
        <p:nvSpPr>
          <p:cNvPr id="3" name="2 Marcador de contenido"/>
          <p:cNvSpPr>
            <a:spLocks noGrp="1"/>
          </p:cNvSpPr>
          <p:nvPr>
            <p:ph idx="1"/>
          </p:nvPr>
        </p:nvSpPr>
        <p:spPr>
          <a:xfrm>
            <a:off x="457200" y="1285860"/>
            <a:ext cx="8229600" cy="5072098"/>
          </a:xfrm>
        </p:spPr>
        <p:txBody>
          <a:bodyPr>
            <a:normAutofit fontScale="85000" lnSpcReduction="10000"/>
          </a:bodyPr>
          <a:lstStyle/>
          <a:p>
            <a:pPr marL="3175" indent="11113">
              <a:buNone/>
              <a:tabLst>
                <a:tab pos="0" algn="l"/>
              </a:tabLst>
            </a:pPr>
            <a:r>
              <a:rPr lang="es-AR" dirty="0" smtClean="0"/>
              <a:t>La idea es </a:t>
            </a:r>
            <a:r>
              <a:rPr lang="es-ES" dirty="0" smtClean="0"/>
              <a:t>es crear un grupo de personas fieles al servicio. Un grupo de personas que se caracterizan por dos rasgos comunes a todas ellas:</a:t>
            </a:r>
            <a:endParaRPr lang="es-AR" dirty="0" smtClean="0"/>
          </a:p>
          <a:p>
            <a:pPr>
              <a:buNone/>
            </a:pPr>
            <a:r>
              <a:rPr lang="es-ES" dirty="0" smtClean="0"/>
              <a:t> a) están interesadas en temas que se comparten en la red y están agradecidas  por proporcionárseles información de interés de forma gratuita. </a:t>
            </a:r>
            <a:endParaRPr lang="es-AR" dirty="0" smtClean="0"/>
          </a:p>
          <a:p>
            <a:pPr>
              <a:buNone/>
            </a:pPr>
            <a:r>
              <a:rPr lang="es-ES" dirty="0" smtClean="0"/>
              <a:t>b) Tienen depositada en el portal o página una confianza y un respeto por la labor profesional.</a:t>
            </a:r>
            <a:endParaRPr lang="es-AR" dirty="0" smtClean="0"/>
          </a:p>
          <a:p>
            <a:pPr marL="3175" indent="11113">
              <a:buNone/>
            </a:pPr>
            <a:r>
              <a:rPr lang="es-ES" dirty="0" smtClean="0"/>
              <a:t>Esto es lo que denominaremos </a:t>
            </a:r>
            <a:r>
              <a:rPr lang="es-ES" u="sng" dirty="0" smtClean="0">
                <a:solidFill>
                  <a:srgbClr val="00B050"/>
                </a:solidFill>
              </a:rPr>
              <a:t>una comunidad</a:t>
            </a:r>
            <a:r>
              <a:rPr lang="es-ES" dirty="0" smtClean="0"/>
              <a:t>. Y así definida, su valor comercial es muy claro. Lo que estamos creando, en realidad, es una base de clientes potenciales con alta probabilidad de compra.</a:t>
            </a:r>
            <a:endParaRPr lang="es-AR" dirty="0"/>
          </a:p>
        </p:txBody>
      </p:sp>
    </p:spTree>
  </p:cSld>
  <p:clrMapOvr>
    <a:masterClrMapping/>
  </p:clrMapOvr>
  <p:transition spd="slow">
    <p:wheel spokes="3"/>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lstStyle/>
          <a:p>
            <a:r>
              <a:rPr lang="es-ES" b="1" dirty="0" smtClean="0">
                <a:solidFill>
                  <a:srgbClr val="FF0000"/>
                </a:solidFill>
              </a:rPr>
              <a:t>PASO 4. Comunidad</a:t>
            </a:r>
            <a:endParaRPr lang="es-AR" b="1" dirty="0"/>
          </a:p>
        </p:txBody>
      </p:sp>
      <p:sp>
        <p:nvSpPr>
          <p:cNvPr id="3" name="2 Marcador de contenido"/>
          <p:cNvSpPr>
            <a:spLocks noGrp="1"/>
          </p:cNvSpPr>
          <p:nvPr>
            <p:ph idx="1"/>
          </p:nvPr>
        </p:nvSpPr>
        <p:spPr>
          <a:xfrm>
            <a:off x="457200" y="1357298"/>
            <a:ext cx="8229600" cy="4768865"/>
          </a:xfrm>
        </p:spPr>
        <p:txBody>
          <a:bodyPr/>
          <a:lstStyle/>
          <a:p>
            <a:r>
              <a:rPr lang="es-ES" dirty="0" smtClean="0"/>
              <a:t>Cuando hemos creado nuestra comunidad podemos vender a sus miembros y venderles repetitivamente.</a:t>
            </a:r>
            <a:endParaRPr lang="es-AR" dirty="0" smtClean="0"/>
          </a:p>
          <a:p>
            <a:r>
              <a:rPr lang="es-ES" dirty="0" smtClean="0"/>
              <a:t>Además, podemos aprender qué quieren los miembros de la comunidad, qué les interesa, qué problemas quisieran poder ver resueltos, etc.</a:t>
            </a:r>
            <a:endParaRPr lang="es-AR" dirty="0" smtClean="0"/>
          </a:p>
          <a:p>
            <a:pPr>
              <a:buNone/>
            </a:pPr>
            <a:endParaRPr lang="es-AR" dirty="0"/>
          </a:p>
        </p:txBody>
      </p:sp>
    </p:spTree>
  </p:cSld>
  <p:clrMapOvr>
    <a:masterClrMapping/>
  </p:clrMapOvr>
  <p:transition spd="slow">
    <p:wheel spokes="3"/>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ES" b="1" dirty="0" smtClean="0">
                <a:solidFill>
                  <a:srgbClr val="FF0000"/>
                </a:solidFill>
              </a:rPr>
              <a:t>PASO 4. Comunidad</a:t>
            </a:r>
            <a:endParaRPr lang="es-AR" b="1" dirty="0"/>
          </a:p>
        </p:txBody>
      </p:sp>
      <p:sp>
        <p:nvSpPr>
          <p:cNvPr id="3" name="2 Marcador de contenido"/>
          <p:cNvSpPr>
            <a:spLocks noGrp="1"/>
          </p:cNvSpPr>
          <p:nvPr>
            <p:ph idx="1"/>
          </p:nvPr>
        </p:nvSpPr>
        <p:spPr>
          <a:xfrm>
            <a:off x="457200" y="1214422"/>
            <a:ext cx="8229600" cy="5214974"/>
          </a:xfrm>
        </p:spPr>
        <p:txBody>
          <a:bodyPr>
            <a:normAutofit fontScale="77500" lnSpcReduction="20000"/>
          </a:bodyPr>
          <a:lstStyle/>
          <a:p>
            <a:pPr marL="3175" indent="11113">
              <a:buNone/>
            </a:pPr>
            <a:r>
              <a:rPr lang="es-ES" dirty="0" smtClean="0"/>
              <a:t>Para crear nuestra propia comunidad hay que conocer unos cuantos conceptos:</a:t>
            </a:r>
            <a:endParaRPr lang="es-AR" dirty="0" smtClean="0"/>
          </a:p>
          <a:p>
            <a:pPr algn="just">
              <a:buNone/>
            </a:pPr>
            <a:r>
              <a:rPr lang="es-ES" dirty="0" smtClean="0"/>
              <a:t> </a:t>
            </a:r>
            <a:endParaRPr lang="es-AR" dirty="0" smtClean="0"/>
          </a:p>
          <a:p>
            <a:pPr algn="just">
              <a:buNone/>
            </a:pPr>
            <a:r>
              <a:rPr lang="es-ES" dirty="0" smtClean="0"/>
              <a:t>1. Necesidad de la promoción. Habrá que utilizar cuantos más medios mejor. Todo, en la red, se complementa. Cuanto más nos vea el internauta en la red, más se incrementa su confianza en nosotros. Hay que hacer promoción de manera permanente y continuada. </a:t>
            </a:r>
            <a:endParaRPr lang="es-AR" dirty="0" smtClean="0"/>
          </a:p>
          <a:p>
            <a:pPr indent="-77788" algn="just">
              <a:buNone/>
            </a:pPr>
            <a:r>
              <a:rPr lang="es-ES" dirty="0" smtClean="0"/>
              <a:t>Hay muchas formas de promoción que sólo requieren tiempo de dedicación. </a:t>
            </a:r>
            <a:endParaRPr lang="es-AR" dirty="0" smtClean="0"/>
          </a:p>
          <a:p>
            <a:pPr algn="just">
              <a:buNone/>
            </a:pPr>
            <a:r>
              <a:rPr lang="es-ES" dirty="0" smtClean="0"/>
              <a:t> </a:t>
            </a:r>
            <a:endParaRPr lang="es-AR" dirty="0" smtClean="0"/>
          </a:p>
          <a:p>
            <a:pPr algn="just">
              <a:buNone/>
            </a:pPr>
            <a:r>
              <a:rPr lang="es-ES" dirty="0" smtClean="0"/>
              <a:t>2. Internet  es un medio que funciona por atracción.</a:t>
            </a:r>
            <a:endParaRPr lang="es-AR" dirty="0" smtClean="0"/>
          </a:p>
          <a:p>
            <a:pPr indent="-77788" algn="just">
              <a:buNone/>
            </a:pPr>
            <a:r>
              <a:rPr lang="es-ES" dirty="0" smtClean="0"/>
              <a:t>Debemos convencer, atraer al internauta. Por eso debemos ofrecer contenidos valiosos en la red.</a:t>
            </a:r>
            <a:endParaRPr lang="es-AR" dirty="0" smtClean="0"/>
          </a:p>
          <a:p>
            <a:pPr algn="just">
              <a:buNone/>
            </a:pPr>
            <a:r>
              <a:rPr lang="es-ES" dirty="0" smtClean="0"/>
              <a:t> </a:t>
            </a:r>
            <a:endParaRPr lang="es-AR" dirty="0" smtClean="0"/>
          </a:p>
          <a:p>
            <a:pPr algn="just">
              <a:buNone/>
            </a:pPr>
            <a:endParaRPr lang="es-AR" dirty="0"/>
          </a:p>
        </p:txBody>
      </p:sp>
    </p:spTree>
  </p:cSld>
  <p:clrMapOvr>
    <a:masterClrMapping/>
  </p:clrMapOvr>
  <p:transition spd="slow">
    <p:wheel spokes="3"/>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ES" b="1" dirty="0" smtClean="0">
                <a:solidFill>
                  <a:srgbClr val="FF0000"/>
                </a:solidFill>
              </a:rPr>
              <a:t>PASO 4. Comunidad</a:t>
            </a:r>
            <a:endParaRPr lang="es-AR" b="1" dirty="0"/>
          </a:p>
        </p:txBody>
      </p:sp>
      <p:sp>
        <p:nvSpPr>
          <p:cNvPr id="3" name="2 Marcador de contenido"/>
          <p:cNvSpPr>
            <a:spLocks noGrp="1"/>
          </p:cNvSpPr>
          <p:nvPr>
            <p:ph idx="1"/>
          </p:nvPr>
        </p:nvSpPr>
        <p:spPr>
          <a:xfrm>
            <a:off x="457200" y="1285860"/>
            <a:ext cx="8229600" cy="5214974"/>
          </a:xfrm>
        </p:spPr>
        <p:txBody>
          <a:bodyPr>
            <a:normAutofit fontScale="47500" lnSpcReduction="20000"/>
          </a:bodyPr>
          <a:lstStyle/>
          <a:p>
            <a:pPr marL="514350" indent="-514350" algn="just">
              <a:buFont typeface="+mj-lt"/>
              <a:buAutoNum type="arabicPeriod" startAt="3"/>
            </a:pPr>
            <a:r>
              <a:rPr lang="es-ES" sz="5100" dirty="0" smtClean="0"/>
              <a:t>Gratis. Debemos proporcionar servicios o productos VALIOSOS de forma gratuita. Por lo tanto, aprovechémoslo. Gratis, es el gancho que utilizaremos para atraer al internauta al que, una vez que lo tengamos en nuestras páginas, podremos presentar toda nuestra oferta de productos y servicios, unos, gratuitos, otros, de pago.</a:t>
            </a:r>
            <a:endParaRPr lang="es-AR" sz="5100" dirty="0" smtClean="0"/>
          </a:p>
          <a:p>
            <a:pPr algn="just">
              <a:buNone/>
            </a:pPr>
            <a:r>
              <a:rPr lang="es-ES" sz="5100" dirty="0" smtClean="0"/>
              <a:t> </a:t>
            </a:r>
            <a:endParaRPr lang="es-AR" sz="5100" dirty="0" smtClean="0"/>
          </a:p>
          <a:p>
            <a:pPr algn="just">
              <a:buNone/>
            </a:pPr>
            <a:r>
              <a:rPr lang="es-ES" sz="5100" dirty="0" smtClean="0"/>
              <a:t>4. Correo-e y Web. Se dispone de dos herramientas complementarias, una son </a:t>
            </a:r>
            <a:r>
              <a:rPr lang="es-ES" sz="5100" b="1" dirty="0" smtClean="0">
                <a:solidFill>
                  <a:srgbClr val="00B050"/>
                </a:solidFill>
              </a:rPr>
              <a:t>las páginas web</a:t>
            </a:r>
            <a:r>
              <a:rPr lang="es-ES" sz="5100" b="1" dirty="0" smtClean="0"/>
              <a:t>, </a:t>
            </a:r>
            <a:r>
              <a:rPr lang="es-ES" sz="5100" dirty="0" smtClean="0"/>
              <a:t>con un rol pasivo, representan el 50% de nuestra capacidad de comunicación y convencimiento en la red. La otra es el </a:t>
            </a:r>
            <a:r>
              <a:rPr lang="es-ES" sz="5100" b="1" dirty="0" smtClean="0">
                <a:solidFill>
                  <a:srgbClr val="00B050"/>
                </a:solidFill>
              </a:rPr>
              <a:t>correo-e</a:t>
            </a:r>
            <a:r>
              <a:rPr lang="es-ES" sz="5100" dirty="0" smtClean="0"/>
              <a:t>, el 50% restante de la capacidad, es la herramienta activa que podemos utilizar para comunicar personalizadamente con cada cliente potencial y establecer una relación individualizada con cada uno de ellos.</a:t>
            </a:r>
            <a:endParaRPr lang="es-AR" sz="5100" dirty="0" smtClean="0"/>
          </a:p>
          <a:p>
            <a:endParaRPr lang="es-AR" dirty="0"/>
          </a:p>
        </p:txBody>
      </p:sp>
    </p:spTree>
  </p:cSld>
  <p:clrMapOvr>
    <a:masterClrMapping/>
  </p:clrMapOvr>
  <p:transition spd="slow">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642919"/>
            <a:ext cx="7772400" cy="2957532"/>
          </a:xfrm>
        </p:spPr>
        <p:txBody>
          <a:bodyPr>
            <a:noAutofit/>
          </a:bodyPr>
          <a:lstStyle/>
          <a:p>
            <a:pPr algn="ctr"/>
            <a:r>
              <a:rPr lang="es-ES" sz="5400" b="1" dirty="0" smtClean="0"/>
              <a:t> </a:t>
            </a:r>
            <a:r>
              <a:rPr lang="es-ES" sz="5400" b="1" u="sng" dirty="0" smtClean="0">
                <a:solidFill>
                  <a:srgbClr val="FF0000"/>
                </a:solidFill>
                <a:latin typeface="Century Schoolbook" pitchFamily="18" charset="0"/>
              </a:rPr>
              <a:t>Pautas para construir un Negocio de Éxito en Internet:</a:t>
            </a:r>
            <a:r>
              <a:rPr lang="es-ES" sz="5400" b="1" dirty="0" smtClean="0">
                <a:latin typeface="Century Schoolbook" pitchFamily="18" charset="0"/>
              </a:rPr>
              <a:t> </a:t>
            </a:r>
            <a:r>
              <a:rPr lang="es-AR" sz="5400" dirty="0">
                <a:latin typeface="Century Schoolbook" pitchFamily="18" charset="0"/>
              </a:rPr>
              <a:t/>
            </a:r>
            <a:br>
              <a:rPr lang="es-AR" sz="5400" dirty="0">
                <a:latin typeface="Century Schoolbook" pitchFamily="18" charset="0"/>
              </a:rPr>
            </a:br>
            <a:endParaRPr lang="es-AR" sz="5400" dirty="0">
              <a:latin typeface="Century Schoolbook" pitchFamily="18" charset="0"/>
            </a:endParaRPr>
          </a:p>
        </p:txBody>
      </p:sp>
      <p:sp>
        <p:nvSpPr>
          <p:cNvPr id="3" name="2 Subtítulo"/>
          <p:cNvSpPr>
            <a:spLocks noGrp="1"/>
          </p:cNvSpPr>
          <p:nvPr>
            <p:ph type="subTitle" idx="1"/>
          </p:nvPr>
        </p:nvSpPr>
        <p:spPr>
          <a:xfrm>
            <a:off x="500034" y="4286256"/>
            <a:ext cx="8143932" cy="1971692"/>
          </a:xfrm>
        </p:spPr>
        <p:txBody>
          <a:bodyPr>
            <a:noAutofit/>
          </a:bodyPr>
          <a:lstStyle/>
          <a:p>
            <a:pPr algn="ctr"/>
            <a:r>
              <a:rPr lang="es-ES" sz="6000" b="1" dirty="0" smtClean="0">
                <a:solidFill>
                  <a:srgbClr val="0070C0"/>
                </a:solidFill>
                <a:latin typeface="Century Schoolbook" pitchFamily="18" charset="0"/>
                <a:ea typeface="+mj-ea"/>
                <a:cs typeface="+mj-cs"/>
              </a:rPr>
              <a:t>Una visión estratégica</a:t>
            </a:r>
            <a:endParaRPr lang="es-AR" sz="6000" b="1" dirty="0">
              <a:solidFill>
                <a:srgbClr val="0070C0"/>
              </a:solidFill>
              <a:latin typeface="Century Schoolbook" pitchFamily="18" charset="0"/>
              <a:ea typeface="+mj-ea"/>
              <a:cs typeface="+mj-cs"/>
            </a:endParaRPr>
          </a:p>
        </p:txBody>
      </p:sp>
    </p:spTree>
  </p:cSld>
  <p:clrMapOvr>
    <a:masterClrMapping/>
  </p:clrMapOvr>
  <p:transition spd="slow">
    <p:wheel spokes="3"/>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AR" b="1" dirty="0" smtClean="0">
                <a:solidFill>
                  <a:srgbClr val="C00000"/>
                </a:solidFill>
              </a:rPr>
              <a:t>NORMA</a:t>
            </a:r>
            <a:r>
              <a:rPr lang="es-AR" dirty="0" smtClean="0"/>
              <a:t>:</a:t>
            </a:r>
            <a:endParaRPr lang="es-AR" dirty="0"/>
          </a:p>
        </p:txBody>
      </p:sp>
      <p:sp>
        <p:nvSpPr>
          <p:cNvPr id="3" name="2 Marcador de contenido"/>
          <p:cNvSpPr>
            <a:spLocks noGrp="1"/>
          </p:cNvSpPr>
          <p:nvPr>
            <p:ph idx="1"/>
          </p:nvPr>
        </p:nvSpPr>
        <p:spPr>
          <a:xfrm>
            <a:off x="457200" y="1142984"/>
            <a:ext cx="8229600" cy="4983179"/>
          </a:xfrm>
        </p:spPr>
        <p:txBody>
          <a:bodyPr>
            <a:normAutofit/>
          </a:bodyPr>
          <a:lstStyle/>
          <a:p>
            <a:r>
              <a:rPr lang="es-ES" dirty="0" smtClean="0"/>
              <a:t>Reconsideración permanente de todo: Estar permanentemente abierto y dispuesto a reconsiderar y modificar cualquier planteamiento hecho anteriormente.</a:t>
            </a:r>
          </a:p>
          <a:p>
            <a:r>
              <a:rPr lang="es-ES" dirty="0" smtClean="0"/>
              <a:t>Adaptación: Ya que puede ocurrir con cualquier elemento de nuestra estrategia. Es imposible hacer previsiones en Internet. Es la única manera de responder a  la red con lo que nos pide. </a:t>
            </a:r>
            <a:endParaRPr lang="es-AR" dirty="0"/>
          </a:p>
        </p:txBody>
      </p:sp>
    </p:spTree>
  </p:cSld>
  <p:clrMapOvr>
    <a:masterClrMapping/>
  </p:clrMapOvr>
  <p:transition spd="slow">
    <p:wheel spokes="3"/>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ES" b="1" dirty="0" smtClean="0">
                <a:solidFill>
                  <a:srgbClr val="FF0000"/>
                </a:solidFill>
              </a:rPr>
              <a:t>PASO 5. Productos</a:t>
            </a:r>
            <a:endParaRPr lang="es-AR" dirty="0"/>
          </a:p>
        </p:txBody>
      </p:sp>
      <p:sp>
        <p:nvSpPr>
          <p:cNvPr id="3" name="2 Marcador de contenido"/>
          <p:cNvSpPr>
            <a:spLocks noGrp="1"/>
          </p:cNvSpPr>
          <p:nvPr>
            <p:ph idx="1"/>
          </p:nvPr>
        </p:nvSpPr>
        <p:spPr>
          <a:xfrm>
            <a:off x="457200" y="1357298"/>
            <a:ext cx="8229600" cy="4768865"/>
          </a:xfrm>
        </p:spPr>
        <p:txBody>
          <a:bodyPr>
            <a:normAutofit lnSpcReduction="10000"/>
          </a:bodyPr>
          <a:lstStyle/>
          <a:p>
            <a:pPr marL="3175" indent="11113">
              <a:buNone/>
            </a:pPr>
            <a:r>
              <a:rPr lang="es-ES" dirty="0" smtClean="0"/>
              <a:t>Está claro que cuando una empresa establecida pretende implantarse comercialmente en la red, lo hace para vender en ella sus productos. Lógico y normal.</a:t>
            </a:r>
          </a:p>
          <a:p>
            <a:pPr marL="3175" indent="11113">
              <a:buFont typeface="+mj-lt"/>
              <a:buAutoNum type="arabicPeriod"/>
            </a:pPr>
            <a:r>
              <a:rPr lang="es-ES" sz="2800" dirty="0" smtClean="0"/>
              <a:t>¿Qué sentido tiene vender un bien fácil de conseguir? esas tiendas virtuales no venden sólo bienes. Venden </a:t>
            </a:r>
            <a:r>
              <a:rPr lang="es-ES" sz="2800" dirty="0" smtClean="0">
                <a:solidFill>
                  <a:srgbClr val="FF0000"/>
                </a:solidFill>
              </a:rPr>
              <a:t>SERVICIO . </a:t>
            </a:r>
            <a:r>
              <a:rPr lang="es-ES" sz="2800" dirty="0" smtClean="0"/>
              <a:t>Nos recuerda el aniversario, catálogos de libros, sugerencias, etc.- La </a:t>
            </a:r>
            <a:r>
              <a:rPr lang="es-ES" sz="2800" dirty="0" err="1" smtClean="0"/>
              <a:t>telecompra</a:t>
            </a:r>
            <a:r>
              <a:rPr lang="es-ES" sz="2800" dirty="0" smtClean="0"/>
              <a:t> de alimentación está dirigida a aquellas personas que </a:t>
            </a:r>
            <a:r>
              <a:rPr lang="es-ES" sz="2800" dirty="0" smtClean="0">
                <a:solidFill>
                  <a:srgbClr val="7030A0"/>
                </a:solidFill>
              </a:rPr>
              <a:t>no tienen tiempo para ir a comprar</a:t>
            </a:r>
            <a:r>
              <a:rPr lang="es-ES" sz="2800" dirty="0" smtClean="0"/>
              <a:t> o a aquéllas a quien no gusta ir a comprar.</a:t>
            </a:r>
            <a:endParaRPr lang="es-AR" sz="2800" dirty="0">
              <a:solidFill>
                <a:srgbClr val="FF0000"/>
              </a:solidFill>
            </a:endParaRPr>
          </a:p>
        </p:txBody>
      </p:sp>
    </p:spTree>
  </p:cSld>
  <p:clrMapOvr>
    <a:masterClrMapping/>
  </p:clrMapOvr>
  <p:transition spd="slow">
    <p:wheel spokes="3"/>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normAutofit fontScale="90000"/>
          </a:bodyPr>
          <a:lstStyle/>
          <a:p>
            <a:r>
              <a:rPr lang="es-ES" b="1" dirty="0" smtClean="0">
                <a:solidFill>
                  <a:srgbClr val="FF0000"/>
                </a:solidFill>
              </a:rPr>
              <a:t/>
            </a:r>
            <a:br>
              <a:rPr lang="es-ES" b="1" dirty="0" smtClean="0">
                <a:solidFill>
                  <a:srgbClr val="FF0000"/>
                </a:solidFill>
              </a:rPr>
            </a:br>
            <a:r>
              <a:rPr lang="es-ES" b="1" dirty="0" smtClean="0">
                <a:solidFill>
                  <a:srgbClr val="FF0000"/>
                </a:solidFill>
              </a:rPr>
              <a:t>PASO 5. Productos</a:t>
            </a:r>
            <a:r>
              <a:rPr lang="es-AR" dirty="0" smtClean="0"/>
              <a:t/>
            </a:r>
            <a:br>
              <a:rPr lang="es-AR" dirty="0" smtClean="0"/>
            </a:br>
            <a:endParaRPr lang="es-AR" dirty="0"/>
          </a:p>
        </p:txBody>
      </p:sp>
      <p:sp>
        <p:nvSpPr>
          <p:cNvPr id="3" name="2 Marcador de contenido"/>
          <p:cNvSpPr>
            <a:spLocks noGrp="1"/>
          </p:cNvSpPr>
          <p:nvPr>
            <p:ph idx="1"/>
          </p:nvPr>
        </p:nvSpPr>
        <p:spPr>
          <a:xfrm>
            <a:off x="457200" y="1214422"/>
            <a:ext cx="8229600" cy="5286412"/>
          </a:xfrm>
        </p:spPr>
        <p:txBody>
          <a:bodyPr>
            <a:normAutofit fontScale="92500" lnSpcReduction="20000"/>
          </a:bodyPr>
          <a:lstStyle/>
          <a:p>
            <a:pPr marL="514350" indent="-514350">
              <a:buFont typeface="+mj-lt"/>
              <a:buAutoNum type="arabicPeriod" startAt="2"/>
            </a:pPr>
            <a:r>
              <a:rPr lang="es-ES" dirty="0" smtClean="0"/>
              <a:t>Pueden integrarse en nuestra comunidad clientes que nunca habríamos imaginado y también gracias a la interactividad de Internet, nuestros clientes expresen con más concreción cuáles son los productos que querrían poder adquirir.</a:t>
            </a:r>
          </a:p>
          <a:p>
            <a:pPr marL="514350" indent="-514350">
              <a:buFont typeface="+mj-lt"/>
              <a:buAutoNum type="arabicPeriod" startAt="2"/>
            </a:pPr>
            <a:r>
              <a:rPr lang="es-ES" dirty="0" smtClean="0"/>
              <a:t>Podemos ofrecer productos que nuestros clientes sólo pueden conseguir por Internet.</a:t>
            </a:r>
          </a:p>
          <a:p>
            <a:pPr marL="514350" indent="-514350">
              <a:buFont typeface="+mj-lt"/>
              <a:buAutoNum type="arabicPeriod" startAt="2"/>
            </a:pPr>
            <a:r>
              <a:rPr lang="es-ES" dirty="0" smtClean="0"/>
              <a:t>Cuando brindamos un bien  informático podría irse generando la confianza a través de diversas versiones del mismo producto: demo, básica, </a:t>
            </a:r>
            <a:r>
              <a:rPr lang="es-ES" dirty="0" err="1" smtClean="0"/>
              <a:t>standard</a:t>
            </a:r>
            <a:r>
              <a:rPr lang="es-ES" dirty="0" smtClean="0"/>
              <a:t>, de lujo, versiones en diversos idiomas, etc. </a:t>
            </a:r>
            <a:endParaRPr lang="es-AR" dirty="0"/>
          </a:p>
        </p:txBody>
      </p:sp>
    </p:spTree>
  </p:cSld>
  <p:clrMapOvr>
    <a:masterClrMapping/>
  </p:clrMapOvr>
  <p:transition spd="slow">
    <p:wheel spokes="3"/>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ES" b="1" dirty="0" smtClean="0">
                <a:solidFill>
                  <a:srgbClr val="FF0000"/>
                </a:solidFill>
              </a:rPr>
              <a:t>PASO 5. Productos</a:t>
            </a:r>
            <a:endParaRPr lang="es-AR" dirty="0"/>
          </a:p>
        </p:txBody>
      </p:sp>
      <p:sp>
        <p:nvSpPr>
          <p:cNvPr id="3" name="2 Marcador de contenido"/>
          <p:cNvSpPr>
            <a:spLocks noGrp="1"/>
          </p:cNvSpPr>
          <p:nvPr>
            <p:ph idx="1"/>
          </p:nvPr>
        </p:nvSpPr>
        <p:spPr>
          <a:xfrm>
            <a:off x="457200" y="1285860"/>
            <a:ext cx="8229600" cy="4840303"/>
          </a:xfrm>
        </p:spPr>
        <p:txBody>
          <a:bodyPr>
            <a:normAutofit fontScale="92500"/>
          </a:bodyPr>
          <a:lstStyle/>
          <a:p>
            <a:pPr marL="3175" indent="11113">
              <a:buNone/>
            </a:pPr>
            <a:r>
              <a:rPr lang="es-ES" dirty="0" smtClean="0"/>
              <a:t>Para crear nuevos productos o modificar los que teníamos tenemos diversas posibilidades:</a:t>
            </a:r>
            <a:endParaRPr lang="es-AR" dirty="0" smtClean="0"/>
          </a:p>
          <a:p>
            <a:pPr>
              <a:buNone/>
            </a:pPr>
            <a:r>
              <a:rPr lang="es-ES" dirty="0" smtClean="0"/>
              <a:t> </a:t>
            </a:r>
            <a:endParaRPr lang="es-AR" dirty="0" smtClean="0"/>
          </a:p>
          <a:p>
            <a:pPr marL="514350" lvl="0" indent="-514350">
              <a:buFont typeface="+mj-lt"/>
              <a:buAutoNum type="alphaLcPeriod"/>
            </a:pPr>
            <a:r>
              <a:rPr lang="es-ES" dirty="0" smtClean="0"/>
              <a:t>Crearlos</a:t>
            </a:r>
            <a:endParaRPr lang="es-AR" dirty="0" smtClean="0"/>
          </a:p>
          <a:p>
            <a:pPr marL="514350" lvl="0" indent="-514350">
              <a:buFont typeface="+mj-lt"/>
              <a:buAutoNum type="alphaLcPeriod"/>
            </a:pPr>
            <a:r>
              <a:rPr lang="es-ES" dirty="0" smtClean="0"/>
              <a:t>Adquirir los derechos de un producto existente</a:t>
            </a:r>
            <a:endParaRPr lang="es-AR" dirty="0" smtClean="0"/>
          </a:p>
          <a:p>
            <a:pPr marL="514350" lvl="0" indent="-514350">
              <a:buFont typeface="+mj-lt"/>
              <a:buAutoNum type="alphaLcPeriod"/>
            </a:pPr>
            <a:r>
              <a:rPr lang="es-ES" dirty="0" smtClean="0"/>
              <a:t>Vender el producto de otros</a:t>
            </a:r>
            <a:endParaRPr lang="es-AR" dirty="0" smtClean="0"/>
          </a:p>
          <a:p>
            <a:pPr marL="514350" lvl="0" indent="-514350">
              <a:buFont typeface="+mj-lt"/>
              <a:buAutoNum type="alphaLcPeriod"/>
            </a:pPr>
            <a:r>
              <a:rPr lang="es-ES" dirty="0" smtClean="0"/>
              <a:t>Asociarnos para desarrollar conjuntamente el nuevo producto. </a:t>
            </a:r>
            <a:endParaRPr lang="es-AR" dirty="0" smtClean="0"/>
          </a:p>
          <a:p>
            <a:pPr>
              <a:buNone/>
            </a:pPr>
            <a:r>
              <a:rPr lang="es-ES" dirty="0" smtClean="0"/>
              <a:t> </a:t>
            </a:r>
            <a:endParaRPr lang="es-AR" dirty="0" smtClean="0"/>
          </a:p>
          <a:p>
            <a:endParaRPr lang="es-AR" dirty="0"/>
          </a:p>
        </p:txBody>
      </p:sp>
    </p:spTree>
  </p:cSld>
  <p:clrMapOvr>
    <a:masterClrMapping/>
  </p:clrMapOvr>
  <p:transition spd="slow">
    <p:wheel spokes="3"/>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ES" b="1" dirty="0" smtClean="0">
                <a:solidFill>
                  <a:srgbClr val="FF0000"/>
                </a:solidFill>
              </a:rPr>
              <a:t/>
            </a:r>
            <a:br>
              <a:rPr lang="es-ES" b="1" dirty="0" smtClean="0">
                <a:solidFill>
                  <a:srgbClr val="FF0000"/>
                </a:solidFill>
              </a:rPr>
            </a:br>
            <a:r>
              <a:rPr lang="es-ES" b="1" dirty="0" smtClean="0">
                <a:solidFill>
                  <a:srgbClr val="FF0000"/>
                </a:solidFill>
              </a:rPr>
              <a:t>PASO 6. Ingresos</a:t>
            </a:r>
            <a:r>
              <a:rPr lang="es-AR" dirty="0" smtClean="0"/>
              <a:t/>
            </a:r>
            <a:br>
              <a:rPr lang="es-AR" dirty="0" smtClean="0"/>
            </a:br>
            <a:endParaRPr lang="es-AR" dirty="0"/>
          </a:p>
        </p:txBody>
      </p:sp>
      <p:sp>
        <p:nvSpPr>
          <p:cNvPr id="3" name="2 Marcador de contenido"/>
          <p:cNvSpPr>
            <a:spLocks noGrp="1"/>
          </p:cNvSpPr>
          <p:nvPr>
            <p:ph idx="1"/>
          </p:nvPr>
        </p:nvSpPr>
        <p:spPr>
          <a:xfrm>
            <a:off x="457200" y="1214422"/>
            <a:ext cx="8229600" cy="5214974"/>
          </a:xfrm>
        </p:spPr>
        <p:txBody>
          <a:bodyPr>
            <a:normAutofit/>
          </a:bodyPr>
          <a:lstStyle/>
          <a:p>
            <a:r>
              <a:rPr lang="es-ES" dirty="0" smtClean="0"/>
              <a:t>No solo basta </a:t>
            </a:r>
            <a:r>
              <a:rPr lang="es-ES" dirty="0" smtClean="0"/>
              <a:t>poner nuestros productos en Internet y empezar a vender </a:t>
            </a:r>
            <a:r>
              <a:rPr lang="es-ES" dirty="0" smtClean="0"/>
              <a:t>es mentira!. </a:t>
            </a:r>
            <a:r>
              <a:rPr lang="es-ES" dirty="0" smtClean="0"/>
              <a:t>Internet  tiene un inmenso potencial, pero hay que desarrollarlo y para ello, hay que seguir sus reglas. requiere considerar y poner en marcha </a:t>
            </a:r>
            <a:r>
              <a:rPr lang="es-ES" dirty="0" smtClean="0">
                <a:solidFill>
                  <a:srgbClr val="0070C0"/>
                </a:solidFill>
              </a:rPr>
              <a:t>multitud de aspectos</a:t>
            </a:r>
            <a:r>
              <a:rPr lang="es-ES" dirty="0" smtClean="0"/>
              <a:t>: </a:t>
            </a:r>
            <a:r>
              <a:rPr lang="es-ES" dirty="0" smtClean="0">
                <a:solidFill>
                  <a:srgbClr val="7030A0"/>
                </a:solidFill>
              </a:rPr>
              <a:t>logística</a:t>
            </a:r>
            <a:r>
              <a:rPr lang="es-ES" dirty="0" smtClean="0">
                <a:solidFill>
                  <a:srgbClr val="C00000"/>
                </a:solidFill>
              </a:rPr>
              <a:t>,</a:t>
            </a:r>
            <a:r>
              <a:rPr lang="es-ES" dirty="0" smtClean="0">
                <a:solidFill>
                  <a:srgbClr val="7030A0"/>
                </a:solidFill>
              </a:rPr>
              <a:t> sistema de cobro</a:t>
            </a:r>
            <a:r>
              <a:rPr lang="es-ES" dirty="0" smtClean="0">
                <a:solidFill>
                  <a:srgbClr val="C00000"/>
                </a:solidFill>
              </a:rPr>
              <a:t>,</a:t>
            </a:r>
            <a:r>
              <a:rPr lang="es-ES" dirty="0" smtClean="0">
                <a:solidFill>
                  <a:srgbClr val="7030A0"/>
                </a:solidFill>
              </a:rPr>
              <a:t> seguridad en las transacciones</a:t>
            </a:r>
            <a:r>
              <a:rPr lang="es-ES" dirty="0" smtClean="0">
                <a:solidFill>
                  <a:srgbClr val="C00000"/>
                </a:solidFill>
              </a:rPr>
              <a:t>,</a:t>
            </a:r>
            <a:r>
              <a:rPr lang="es-ES" dirty="0" smtClean="0">
                <a:solidFill>
                  <a:srgbClr val="7030A0"/>
                </a:solidFill>
              </a:rPr>
              <a:t> automatización de operaciones</a:t>
            </a:r>
            <a:r>
              <a:rPr lang="es-ES" dirty="0" smtClean="0">
                <a:solidFill>
                  <a:srgbClr val="C00000"/>
                </a:solidFill>
              </a:rPr>
              <a:t>,</a:t>
            </a:r>
            <a:r>
              <a:rPr lang="es-ES" dirty="0" smtClean="0">
                <a:solidFill>
                  <a:srgbClr val="7030A0"/>
                </a:solidFill>
              </a:rPr>
              <a:t> gestionar los conflictos con el canal de distribución</a:t>
            </a:r>
            <a:r>
              <a:rPr lang="es-ES" dirty="0" smtClean="0">
                <a:solidFill>
                  <a:srgbClr val="C00000"/>
                </a:solidFill>
              </a:rPr>
              <a:t>,</a:t>
            </a:r>
            <a:r>
              <a:rPr lang="es-ES" dirty="0" smtClean="0">
                <a:solidFill>
                  <a:srgbClr val="7030A0"/>
                </a:solidFill>
              </a:rPr>
              <a:t> etc.</a:t>
            </a:r>
            <a:endParaRPr lang="es-AR" dirty="0">
              <a:solidFill>
                <a:srgbClr val="7030A0"/>
              </a:solidFill>
            </a:endParaRPr>
          </a:p>
        </p:txBody>
      </p:sp>
    </p:spTree>
  </p:cSld>
  <p:clrMapOvr>
    <a:masterClrMapping/>
  </p:clrMapOvr>
  <p:transition spd="slow">
    <p:wheel spokes="3"/>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lstStyle/>
          <a:p>
            <a:r>
              <a:rPr lang="es-ES" b="1" dirty="0" smtClean="0">
                <a:solidFill>
                  <a:srgbClr val="FF0000"/>
                </a:solidFill>
              </a:rPr>
              <a:t>PASO 7. Crecimiento</a:t>
            </a:r>
            <a:endParaRPr lang="es-AR" dirty="0">
              <a:solidFill>
                <a:srgbClr val="FF0000"/>
              </a:solidFill>
            </a:endParaRPr>
          </a:p>
        </p:txBody>
      </p:sp>
      <p:sp>
        <p:nvSpPr>
          <p:cNvPr id="3" name="2 Marcador de contenido"/>
          <p:cNvSpPr>
            <a:spLocks noGrp="1"/>
          </p:cNvSpPr>
          <p:nvPr>
            <p:ph idx="1"/>
          </p:nvPr>
        </p:nvSpPr>
        <p:spPr>
          <a:xfrm>
            <a:off x="457200" y="1214422"/>
            <a:ext cx="8229600" cy="5214974"/>
          </a:xfrm>
        </p:spPr>
        <p:txBody>
          <a:bodyPr>
            <a:normAutofit fontScale="92500"/>
          </a:bodyPr>
          <a:lstStyle/>
          <a:p>
            <a:pPr marL="3175" indent="11113">
              <a:buNone/>
            </a:pPr>
            <a:r>
              <a:rPr lang="es-ES" dirty="0" smtClean="0"/>
              <a:t>Una vez que hemos alcanzado el punto de Generación de Ingresos, se debe incrementar continuamente tanto el negocio como la actividad en general a través de 2 formas diversas:</a:t>
            </a:r>
          </a:p>
          <a:p>
            <a:pPr marL="3175" indent="11113">
              <a:buClr>
                <a:srgbClr val="C00000"/>
              </a:buClr>
              <a:buFont typeface="+mj-lt"/>
              <a:buAutoNum type="arabicPeriod"/>
            </a:pPr>
            <a:r>
              <a:rPr lang="es-ES" dirty="0" smtClean="0"/>
              <a:t> Aumento de partes de cliente "</a:t>
            </a:r>
            <a:r>
              <a:rPr lang="es-ES" dirty="0" err="1" smtClean="0"/>
              <a:t>Wallet</a:t>
            </a:r>
            <a:r>
              <a:rPr lang="es-ES" dirty="0" smtClean="0"/>
              <a:t>-share“: Es decir, una vez que se tiene un cliente, intenta captar mayores "partes de ese cliente" suministrándole más y más productos.  Es decir, </a:t>
            </a:r>
            <a:r>
              <a:rPr lang="es-ES" dirty="0" smtClean="0">
                <a:solidFill>
                  <a:schemeClr val="accent6">
                    <a:lumMod val="50000"/>
                  </a:schemeClr>
                </a:solidFill>
              </a:rPr>
              <a:t>penetrar en el mercado tan profundamente como se pueda con una estrategia muy "afilada".</a:t>
            </a:r>
          </a:p>
          <a:p>
            <a:pPr marL="3175" indent="11113">
              <a:buAutoNum type="arabicPeriod"/>
            </a:pPr>
            <a:endParaRPr lang="es-ES" dirty="0" smtClean="0"/>
          </a:p>
          <a:p>
            <a:pPr marL="3175" indent="11113">
              <a:buAutoNum type="arabicPeriod"/>
            </a:pPr>
            <a:endParaRPr lang="es-ES" dirty="0" smtClean="0"/>
          </a:p>
          <a:p>
            <a:pPr marL="3175" indent="11113">
              <a:buAutoNum type="arabicPeriod"/>
            </a:pPr>
            <a:endParaRPr lang="es-ES" dirty="0" smtClean="0"/>
          </a:p>
          <a:p>
            <a:pPr marL="3175" indent="11113">
              <a:buAutoNum type="arabicPeriod"/>
            </a:pPr>
            <a:endParaRPr lang="es-AR" dirty="0"/>
          </a:p>
        </p:txBody>
      </p:sp>
    </p:spTree>
  </p:cSld>
  <p:clrMapOvr>
    <a:masterClrMapping/>
  </p:clrMapOvr>
  <p:transition spd="slow">
    <p:wheel spokes="3"/>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lstStyle/>
          <a:p>
            <a:r>
              <a:rPr lang="es-ES" b="1" dirty="0" smtClean="0">
                <a:solidFill>
                  <a:srgbClr val="FF0000"/>
                </a:solidFill>
              </a:rPr>
              <a:t>PASO 7. Crecimiento</a:t>
            </a:r>
            <a:endParaRPr lang="es-AR" dirty="0">
              <a:solidFill>
                <a:srgbClr val="FF0000"/>
              </a:solidFill>
            </a:endParaRPr>
          </a:p>
        </p:txBody>
      </p:sp>
      <p:sp>
        <p:nvSpPr>
          <p:cNvPr id="3" name="2 Marcador de contenido"/>
          <p:cNvSpPr>
            <a:spLocks noGrp="1"/>
          </p:cNvSpPr>
          <p:nvPr>
            <p:ph idx="1"/>
          </p:nvPr>
        </p:nvSpPr>
        <p:spPr>
          <a:xfrm>
            <a:off x="457200" y="1214422"/>
            <a:ext cx="8229600" cy="5143536"/>
          </a:xfrm>
        </p:spPr>
        <p:txBody>
          <a:bodyPr>
            <a:normAutofit fontScale="85000" lnSpcReduction="10000"/>
          </a:bodyPr>
          <a:lstStyle/>
          <a:p>
            <a:pPr>
              <a:buNone/>
            </a:pPr>
            <a:r>
              <a:rPr lang="es-ES" dirty="0" smtClean="0"/>
              <a:t>2. Aumento del número de clientes. Seguir aumentando el número de clientes que integran la comunidad. Para ello,</a:t>
            </a:r>
            <a:endParaRPr lang="es-AR" dirty="0" smtClean="0"/>
          </a:p>
          <a:p>
            <a:pPr>
              <a:buNone/>
            </a:pPr>
            <a:r>
              <a:rPr lang="es-ES" dirty="0" smtClean="0"/>
              <a:t> </a:t>
            </a:r>
            <a:endParaRPr lang="es-AR" dirty="0" smtClean="0"/>
          </a:p>
          <a:p>
            <a:pPr>
              <a:buNone/>
            </a:pPr>
            <a:r>
              <a:rPr lang="es-ES" dirty="0" smtClean="0"/>
              <a:t>a) No disminuir en la promoción.</a:t>
            </a:r>
            <a:endParaRPr lang="es-AR" dirty="0" smtClean="0"/>
          </a:p>
          <a:p>
            <a:pPr>
              <a:buNone/>
            </a:pPr>
            <a:r>
              <a:rPr lang="es-ES" dirty="0" smtClean="0"/>
              <a:t>b) Creación continua de marca en cada acción que hagamos,</a:t>
            </a:r>
            <a:endParaRPr lang="es-AR" dirty="0" smtClean="0"/>
          </a:p>
          <a:p>
            <a:pPr>
              <a:buNone/>
            </a:pPr>
            <a:r>
              <a:rPr lang="es-ES" dirty="0" smtClean="0"/>
              <a:t>c) Actualizar continuamente los contenidos del sitio web y de los demás medios de comunicación que tengamos (revistas, boletines, etc.),</a:t>
            </a:r>
            <a:endParaRPr lang="es-AR" dirty="0" smtClean="0"/>
          </a:p>
          <a:p>
            <a:pPr>
              <a:buNone/>
            </a:pPr>
            <a:r>
              <a:rPr lang="es-ES" dirty="0" smtClean="0"/>
              <a:t>d) innovar. Es decir, incorporar nuevos servicios, nuevos productos, nueva imagen del sitio web, etc.</a:t>
            </a:r>
            <a:endParaRPr lang="es-AR" dirty="0" smtClean="0"/>
          </a:p>
          <a:p>
            <a:pPr marL="514350" indent="-514350">
              <a:buFont typeface="+mj-lt"/>
              <a:buAutoNum type="arabicPeriod" startAt="2"/>
            </a:pPr>
            <a:endParaRPr lang="es-AR" dirty="0"/>
          </a:p>
        </p:txBody>
      </p:sp>
    </p:spTree>
  </p:cSld>
  <p:clrMapOvr>
    <a:masterClrMapping/>
  </p:clrMapOvr>
  <p:transition spd="slow">
    <p:wheel spokes="3"/>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lstStyle/>
          <a:p>
            <a:r>
              <a:rPr lang="es-AR" b="1" dirty="0" smtClean="0">
                <a:solidFill>
                  <a:srgbClr val="FF0000"/>
                </a:solidFill>
              </a:rPr>
              <a:t>Conclusión </a:t>
            </a:r>
            <a:endParaRPr lang="es-AR" b="1" dirty="0">
              <a:solidFill>
                <a:srgbClr val="FF0000"/>
              </a:solidFill>
            </a:endParaRPr>
          </a:p>
        </p:txBody>
      </p:sp>
      <p:sp>
        <p:nvSpPr>
          <p:cNvPr id="3" name="2 Marcador de contenido"/>
          <p:cNvSpPr>
            <a:spLocks noGrp="1"/>
          </p:cNvSpPr>
          <p:nvPr>
            <p:ph idx="1"/>
          </p:nvPr>
        </p:nvSpPr>
        <p:spPr>
          <a:xfrm>
            <a:off x="457200" y="1285860"/>
            <a:ext cx="8229600" cy="5214974"/>
          </a:xfrm>
        </p:spPr>
        <p:txBody>
          <a:bodyPr>
            <a:normAutofit fontScale="92500" lnSpcReduction="10000"/>
          </a:bodyPr>
          <a:lstStyle/>
          <a:p>
            <a:r>
              <a:rPr lang="es-ES" sz="3900" b="1" dirty="0" smtClean="0"/>
              <a:t>Este procedimiento no se garantiza el éxito puesto ya que depende de muchos factores. No obstante, es fundamental realizar una etapa de planificación y diseño de la estrategia reposada y lo más completa posible</a:t>
            </a:r>
            <a:r>
              <a:rPr lang="es-ES" sz="3900" dirty="0" smtClean="0"/>
              <a:t>.</a:t>
            </a:r>
            <a:endParaRPr lang="es-ES" sz="2400" dirty="0" smtClean="0"/>
          </a:p>
          <a:p>
            <a:pPr>
              <a:buNone/>
            </a:pPr>
            <a:endParaRPr lang="es-AR" sz="3900" dirty="0" smtClean="0"/>
          </a:p>
          <a:p>
            <a:r>
              <a:rPr lang="es-ES" sz="3900" b="1" dirty="0" smtClean="0"/>
              <a:t> Este informe constituye una guía para realizar esa importantísima tarea.</a:t>
            </a:r>
          </a:p>
          <a:p>
            <a:endParaRPr lang="es-AR" dirty="0" smtClean="0"/>
          </a:p>
          <a:p>
            <a:pPr>
              <a:buNone/>
            </a:pPr>
            <a:endParaRPr lang="es-AR" dirty="0"/>
          </a:p>
        </p:txBody>
      </p:sp>
    </p:spTree>
  </p:cSld>
  <p:clrMapOvr>
    <a:masterClrMapping/>
  </p:clrMapOvr>
  <p:transition spd="slow">
    <p:wheel spokes="3"/>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buNone/>
            </a:pPr>
            <a:r>
              <a:rPr lang="es-ES" sz="4800" b="1" dirty="0" smtClean="0">
                <a:solidFill>
                  <a:srgbClr val="CC0099"/>
                </a:solidFill>
              </a:rPr>
              <a:t>¡Suerte, y manos a la obra!</a:t>
            </a:r>
            <a:endParaRPr lang="es-AR" sz="4800" b="1" dirty="0" smtClean="0">
              <a:solidFill>
                <a:srgbClr val="CC0099"/>
              </a:solidFill>
            </a:endParaRPr>
          </a:p>
          <a:p>
            <a:endParaRPr lang="es-AR" dirty="0"/>
          </a:p>
        </p:txBody>
      </p:sp>
      <p:sp>
        <p:nvSpPr>
          <p:cNvPr id="4" name="1 Título"/>
          <p:cNvSpPr>
            <a:spLocks noGrp="1"/>
          </p:cNvSpPr>
          <p:nvPr>
            <p:ph type="title"/>
          </p:nvPr>
        </p:nvSpPr>
        <p:spPr>
          <a:xfrm>
            <a:off x="3786182" y="4643446"/>
            <a:ext cx="5114900" cy="838200"/>
          </a:xfrm>
        </p:spPr>
        <p:txBody>
          <a:bodyPr>
            <a:normAutofit fontScale="90000"/>
          </a:bodyPr>
          <a:lstStyle/>
          <a:p>
            <a:r>
              <a:rPr lang="es-AR" dirty="0" smtClean="0"/>
              <a:t>Lic. Alvaro H. Gaitán C.</a:t>
            </a:r>
            <a:endParaRPr lang="es-AR" dirty="0"/>
          </a:p>
        </p:txBody>
      </p:sp>
    </p:spTree>
  </p:cSld>
  <p:clrMapOvr>
    <a:masterClrMapping/>
  </p:clrMapOvr>
  <p:transition spd="slow">
    <p:wheel spokes="3"/>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lstStyle/>
          <a:p>
            <a:r>
              <a:rPr lang="es-AR" b="1" dirty="0" smtClean="0">
                <a:solidFill>
                  <a:srgbClr val="FF0000"/>
                </a:solidFill>
              </a:rPr>
              <a:t>Preliminares</a:t>
            </a:r>
            <a:endParaRPr lang="es-AR" b="1" dirty="0">
              <a:solidFill>
                <a:srgbClr val="FF0000"/>
              </a:solidFill>
            </a:endParaRPr>
          </a:p>
        </p:txBody>
      </p:sp>
      <p:sp>
        <p:nvSpPr>
          <p:cNvPr id="3" name="2 Marcador de contenido"/>
          <p:cNvSpPr>
            <a:spLocks noGrp="1"/>
          </p:cNvSpPr>
          <p:nvPr>
            <p:ph idx="1"/>
          </p:nvPr>
        </p:nvSpPr>
        <p:spPr>
          <a:xfrm>
            <a:off x="457200" y="1428736"/>
            <a:ext cx="8229600" cy="4697427"/>
          </a:xfrm>
        </p:spPr>
        <p:txBody>
          <a:bodyPr>
            <a:normAutofit fontScale="92500" lnSpcReduction="10000"/>
          </a:bodyPr>
          <a:lstStyle/>
          <a:p>
            <a:pPr algn="just">
              <a:buNone/>
            </a:pPr>
            <a:r>
              <a:rPr lang="es-ES" dirty="0"/>
              <a:t>Para </a:t>
            </a:r>
            <a:r>
              <a:rPr lang="es-ES" dirty="0" smtClean="0"/>
              <a:t>generar negocios </a:t>
            </a:r>
            <a:r>
              <a:rPr lang="es-ES" dirty="0" smtClean="0"/>
              <a:t>en </a:t>
            </a:r>
            <a:r>
              <a:rPr lang="es-ES" dirty="0" smtClean="0"/>
              <a:t>Internet :</a:t>
            </a:r>
            <a:endParaRPr lang="es-ES" dirty="0" smtClean="0"/>
          </a:p>
          <a:p>
            <a:pPr algn="just"/>
            <a:r>
              <a:rPr lang="es-ES" dirty="0"/>
              <a:t>es fundamental realizar un trabajo previo de definición estratégica y de </a:t>
            </a:r>
            <a:r>
              <a:rPr lang="es-ES" dirty="0" smtClean="0"/>
              <a:t>planificación.</a:t>
            </a:r>
          </a:p>
          <a:p>
            <a:pPr algn="just"/>
            <a:r>
              <a:rPr lang="es-ES" dirty="0"/>
              <a:t>Después de eso vendrá la realización de las páginas Internet con todos sus contenidos, la promoción, etc</a:t>
            </a:r>
            <a:r>
              <a:rPr lang="es-ES" dirty="0" smtClean="0"/>
              <a:t>.</a:t>
            </a:r>
          </a:p>
          <a:p>
            <a:pPr algn="just"/>
            <a:r>
              <a:rPr lang="es-ES" dirty="0"/>
              <a:t>La primera parte debe ser realizada por la propia empresa. Sólo la segunda parte - realización de las páginas o promoción- puede </a:t>
            </a:r>
            <a:r>
              <a:rPr lang="es-ES" dirty="0" smtClean="0"/>
              <a:t>subcontratarse.-</a:t>
            </a:r>
            <a:endParaRPr lang="es-AR" dirty="0"/>
          </a:p>
        </p:txBody>
      </p:sp>
    </p:spTree>
  </p:cSld>
  <p:clrMapOvr>
    <a:masterClrMapping/>
  </p:clrMapOvr>
  <p:transition spd="slow">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solidFill>
                  <a:srgbClr val="FF0000"/>
                </a:solidFill>
              </a:rPr>
              <a:t>Preliminares</a:t>
            </a:r>
            <a:endParaRPr lang="es-AR" b="1"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pPr marL="3175" indent="11113" algn="just">
              <a:buNone/>
            </a:pPr>
            <a:r>
              <a:rPr lang="es-ES" dirty="0" smtClean="0"/>
              <a:t>Esta será una </a:t>
            </a:r>
            <a:r>
              <a:rPr lang="es-ES" dirty="0"/>
              <a:t>guía para ayudar a cada empresa o emprendedor a desarrollar su plan ordenado y completo de creación de su particular estrategia en la red. </a:t>
            </a:r>
            <a:endParaRPr lang="es-ES" dirty="0" smtClean="0"/>
          </a:p>
          <a:p>
            <a:pPr algn="just">
              <a:buNone/>
            </a:pPr>
            <a:r>
              <a:rPr lang="es-ES" dirty="0" smtClean="0"/>
              <a:t>Basado en el artículo</a:t>
            </a:r>
            <a:r>
              <a:rPr lang="es-ES" dirty="0"/>
              <a:t>, Alain </a:t>
            </a:r>
            <a:r>
              <a:rPr lang="es-ES" dirty="0" err="1"/>
              <a:t>Jorda</a:t>
            </a:r>
            <a:r>
              <a:rPr lang="es-ES" dirty="0"/>
              <a:t> </a:t>
            </a:r>
            <a:endParaRPr lang="es-ES" dirty="0" smtClean="0"/>
          </a:p>
          <a:p>
            <a:r>
              <a:rPr lang="es-ES" sz="2000" b="1" dirty="0" smtClean="0"/>
              <a:t>Consultor </a:t>
            </a:r>
            <a:r>
              <a:rPr lang="es-ES" sz="2000" b="1" dirty="0"/>
              <a:t>y Formador en Estrategias de </a:t>
            </a:r>
            <a:r>
              <a:rPr lang="es-ES" sz="2000" b="1" dirty="0" smtClean="0"/>
              <a:t>Negocio en </a:t>
            </a:r>
            <a:r>
              <a:rPr lang="es-ES" sz="2000" b="1" dirty="0"/>
              <a:t>Internet</a:t>
            </a:r>
            <a:endParaRPr lang="es-AR" sz="2000" dirty="0"/>
          </a:p>
          <a:p>
            <a:r>
              <a:rPr lang="es-ES" sz="2000" b="1" dirty="0" smtClean="0"/>
              <a:t> </a:t>
            </a:r>
            <a:r>
              <a:rPr lang="es-ES" sz="2000" b="1" dirty="0"/>
              <a:t>Autor del Seminario "¿Cómo Crear y </a:t>
            </a:r>
            <a:r>
              <a:rPr lang="es-ES" sz="2000" b="1" dirty="0" smtClean="0"/>
              <a:t>Desarrollar TU </a:t>
            </a:r>
            <a:r>
              <a:rPr lang="es-ES" sz="2000" b="1" dirty="0"/>
              <a:t>Estrategia de Éxito en Internet?"</a:t>
            </a:r>
            <a:endParaRPr lang="es-AR" sz="2000" dirty="0"/>
          </a:p>
          <a:p>
            <a:r>
              <a:rPr lang="es-ES" sz="2000" b="1" dirty="0" smtClean="0"/>
              <a:t> </a:t>
            </a:r>
            <a:r>
              <a:rPr lang="es-ES" sz="2000" b="1" dirty="0"/>
              <a:t>Editor del boletín mensual gratuito "</a:t>
            </a:r>
            <a:r>
              <a:rPr lang="es-ES" sz="2000" b="1" dirty="0" smtClean="0"/>
              <a:t>Comercio en </a:t>
            </a:r>
            <a:r>
              <a:rPr lang="es-ES" sz="2000" b="1" dirty="0"/>
              <a:t>la Red" alta@ajcomercio.com</a:t>
            </a:r>
            <a:endParaRPr lang="es-AR" sz="2000" dirty="0"/>
          </a:p>
          <a:p>
            <a:r>
              <a:rPr lang="es-ES" sz="2000" b="1" dirty="0" smtClean="0"/>
              <a:t>Es </a:t>
            </a:r>
            <a:r>
              <a:rPr lang="es-ES" sz="2000" b="1" dirty="0"/>
              <a:t>Diplomado en Dirección General por </a:t>
            </a:r>
            <a:r>
              <a:rPr lang="es-ES" sz="2000" b="1" dirty="0" smtClean="0"/>
              <a:t>EADA (</a:t>
            </a:r>
            <a:r>
              <a:rPr lang="es-ES" sz="2000" b="1" dirty="0"/>
              <a:t>Barcelona) e Ingeniero Superior de </a:t>
            </a:r>
            <a:r>
              <a:rPr lang="es-ES" sz="2000" b="1" dirty="0" smtClean="0"/>
              <a:t>Telecomunicación por </a:t>
            </a:r>
            <a:r>
              <a:rPr lang="es-ES" sz="2000" b="1" dirty="0"/>
              <a:t>la UPC (Barcelona).</a:t>
            </a:r>
            <a:endParaRPr lang="es-AR" sz="2000" dirty="0"/>
          </a:p>
          <a:p>
            <a:r>
              <a:rPr lang="es-ES" sz="2000" b="1" dirty="0" smtClean="0"/>
              <a:t>Columnista </a:t>
            </a:r>
            <a:r>
              <a:rPr lang="es-ES" sz="2000" b="1" dirty="0"/>
              <a:t>en diversas publicaciones </a:t>
            </a:r>
            <a:r>
              <a:rPr lang="es-ES" sz="2000" b="1" dirty="0" smtClean="0"/>
              <a:t>relacionadas con </a:t>
            </a:r>
            <a:r>
              <a:rPr lang="es-ES" sz="2000" b="1" dirty="0"/>
              <a:t>la red.</a:t>
            </a:r>
            <a:endParaRPr lang="es-AR" sz="2000" dirty="0"/>
          </a:p>
          <a:p>
            <a:r>
              <a:rPr lang="es-ES" sz="2000" b="1" dirty="0"/>
              <a:t>E-Mail: ajorda@ajcomercio.com</a:t>
            </a:r>
            <a:endParaRPr lang="es-AR" sz="2000" dirty="0"/>
          </a:p>
          <a:p>
            <a:pPr algn="just">
              <a:buNone/>
            </a:pPr>
            <a:endParaRPr lang="es-AR" sz="2000" dirty="0"/>
          </a:p>
        </p:txBody>
      </p:sp>
    </p:spTree>
  </p:cSld>
  <p:clrMapOvr>
    <a:masterClrMapping/>
  </p:clrMapOvr>
  <p:transition spd="slow">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lstStyle/>
          <a:p>
            <a:r>
              <a:rPr lang="es-AR" b="1" dirty="0" smtClean="0">
                <a:solidFill>
                  <a:srgbClr val="FF0000"/>
                </a:solidFill>
              </a:rPr>
              <a:t>Introducción :</a:t>
            </a:r>
            <a:endParaRPr lang="es-AR" b="1" dirty="0">
              <a:solidFill>
                <a:srgbClr val="FF0000"/>
              </a:solidFill>
            </a:endParaRPr>
          </a:p>
        </p:txBody>
      </p:sp>
      <p:sp>
        <p:nvSpPr>
          <p:cNvPr id="3" name="2 Marcador de contenido"/>
          <p:cNvSpPr>
            <a:spLocks noGrp="1"/>
          </p:cNvSpPr>
          <p:nvPr>
            <p:ph idx="1"/>
          </p:nvPr>
        </p:nvSpPr>
        <p:spPr>
          <a:xfrm>
            <a:off x="457200" y="1214422"/>
            <a:ext cx="8229600" cy="5429288"/>
          </a:xfrm>
        </p:spPr>
        <p:txBody>
          <a:bodyPr>
            <a:noAutofit/>
          </a:bodyPr>
          <a:lstStyle/>
          <a:p>
            <a:pPr algn="just"/>
            <a:r>
              <a:rPr lang="es-ES" dirty="0"/>
              <a:t>las Pymes y los emprendedores </a:t>
            </a:r>
            <a:r>
              <a:rPr lang="es-ES" dirty="0" smtClean="0"/>
              <a:t>se plantean </a:t>
            </a:r>
            <a:r>
              <a:rPr lang="es-ES" dirty="0"/>
              <a:t>si es posible todavía hacerse un hueco en el mercado Internet a partir de unos recursos moderados o, incluso, </a:t>
            </a:r>
            <a:r>
              <a:rPr lang="es-ES" dirty="0" smtClean="0"/>
              <a:t>reducidos.</a:t>
            </a:r>
          </a:p>
          <a:p>
            <a:pPr algn="just"/>
            <a:r>
              <a:rPr lang="es-ES" dirty="0" smtClean="0"/>
              <a:t>En Norteamérica que</a:t>
            </a:r>
            <a:r>
              <a:rPr lang="es-ES" dirty="0"/>
              <a:t>, a medida que van apareciendo negocios de éxito, el coste para implantarse en un mercado ya ocupado es elevadísimo y, aún pagándolo, no se tienen garantías de </a:t>
            </a:r>
            <a:r>
              <a:rPr lang="es-ES" dirty="0" smtClean="0"/>
              <a:t>éxito</a:t>
            </a:r>
            <a:r>
              <a:rPr lang="es-ES" dirty="0" smtClean="0"/>
              <a:t>.</a:t>
            </a:r>
            <a:endParaRPr lang="es-ES" dirty="0" smtClean="0"/>
          </a:p>
        </p:txBody>
      </p:sp>
    </p:spTree>
  </p:cSld>
  <p:clrMapOvr>
    <a:masterClrMapping/>
  </p:clrMapOvr>
  <p:transition spd="slow">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solidFill>
                  <a:srgbClr val="FF0000"/>
                </a:solidFill>
              </a:rPr>
              <a:t>Introducción :</a:t>
            </a:r>
            <a:endParaRPr lang="es-AR" dirty="0"/>
          </a:p>
        </p:txBody>
      </p:sp>
      <p:sp>
        <p:nvSpPr>
          <p:cNvPr id="3" name="2 Marcador de contenido"/>
          <p:cNvSpPr>
            <a:spLocks noGrp="1"/>
          </p:cNvSpPr>
          <p:nvPr>
            <p:ph idx="1"/>
          </p:nvPr>
        </p:nvSpPr>
        <p:spPr/>
        <p:txBody>
          <a:bodyPr/>
          <a:lstStyle/>
          <a:p>
            <a:pPr algn="just"/>
            <a:r>
              <a:rPr lang="es-ES" dirty="0" smtClean="0"/>
              <a:t>Pero, es posible tener éxito, siempre que la empresa haga un planteamiento correcto y saque provecho de todos y cada uno de los recursos de que dispone</a:t>
            </a:r>
            <a:r>
              <a:rPr lang="es-ES" dirty="0" smtClean="0"/>
              <a:t>.</a:t>
            </a:r>
          </a:p>
          <a:p>
            <a:pPr algn="just"/>
            <a:endParaRPr lang="es-ES" dirty="0" smtClean="0"/>
          </a:p>
          <a:p>
            <a:pPr algn="just"/>
            <a:r>
              <a:rPr lang="es-ES" dirty="0" smtClean="0"/>
              <a:t>Vamos a plantear una </a:t>
            </a:r>
            <a:r>
              <a:rPr lang="es-ES" b="1" dirty="0" smtClean="0">
                <a:solidFill>
                  <a:srgbClr val="FF0000"/>
                </a:solidFill>
              </a:rPr>
              <a:t>guía de 7 pasos </a:t>
            </a:r>
            <a:r>
              <a:rPr lang="es-ES" dirty="0" smtClean="0"/>
              <a:t>para construir un negocio en red  de una forma mas segura.-</a:t>
            </a:r>
            <a:endParaRPr lang="es-AR" dirty="0" smtClean="0"/>
          </a:p>
          <a:p>
            <a:endParaRPr lang="es-AR" dirty="0"/>
          </a:p>
        </p:txBody>
      </p:sp>
    </p:spTree>
  </p:cSld>
  <p:clrMapOvr>
    <a:masterClrMapping/>
  </p:clrMapOvr>
  <p:transition spd="slow">
    <p:wheel spokes="3"/>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457200"/>
            <a:ext cx="8634442" cy="838200"/>
          </a:xfrm>
        </p:spPr>
        <p:txBody>
          <a:bodyPr>
            <a:normAutofit fontScale="90000"/>
          </a:bodyPr>
          <a:lstStyle/>
          <a:p>
            <a:r>
              <a:rPr lang="es-ES" sz="3600" dirty="0" smtClean="0"/>
              <a:t/>
            </a:r>
            <a:br>
              <a:rPr lang="es-ES" sz="3600" dirty="0" smtClean="0"/>
            </a:br>
            <a:r>
              <a:rPr lang="es-ES" b="1" dirty="0" smtClean="0">
                <a:solidFill>
                  <a:srgbClr val="FF0000"/>
                </a:solidFill>
              </a:rPr>
              <a:t>PASO </a:t>
            </a:r>
            <a:r>
              <a:rPr lang="es-ES" b="1" dirty="0">
                <a:solidFill>
                  <a:srgbClr val="FF0000"/>
                </a:solidFill>
              </a:rPr>
              <a:t>1. Definición del </a:t>
            </a:r>
            <a:r>
              <a:rPr lang="es-ES" b="1" dirty="0" smtClean="0">
                <a:solidFill>
                  <a:srgbClr val="FF0000"/>
                </a:solidFill>
              </a:rPr>
              <a:t>Público Objetivo</a:t>
            </a:r>
            <a:r>
              <a:rPr lang="es-ES" b="1" dirty="0">
                <a:solidFill>
                  <a:srgbClr val="FF0000"/>
                </a:solidFill>
              </a:rPr>
              <a:t>.</a:t>
            </a:r>
            <a:r>
              <a:rPr lang="es-AR" dirty="0"/>
              <a:t/>
            </a:r>
            <a:br>
              <a:rPr lang="es-AR" dirty="0"/>
            </a:br>
            <a:endParaRPr lang="es-AR" dirty="0"/>
          </a:p>
        </p:txBody>
      </p:sp>
      <p:sp>
        <p:nvSpPr>
          <p:cNvPr id="3" name="2 Marcador de contenido"/>
          <p:cNvSpPr>
            <a:spLocks noGrp="1"/>
          </p:cNvSpPr>
          <p:nvPr>
            <p:ph idx="1"/>
          </p:nvPr>
        </p:nvSpPr>
        <p:spPr/>
        <p:txBody>
          <a:bodyPr/>
          <a:lstStyle/>
          <a:p>
            <a:r>
              <a:rPr lang="es-ES" dirty="0"/>
              <a:t>Internet es un mercado enorme, inmenso. Tanto, que hay internautas interesados en cualquier tema y buscando cualquier tipo de productos y servicios. </a:t>
            </a:r>
            <a:endParaRPr lang="es-ES" dirty="0" smtClean="0"/>
          </a:p>
          <a:p>
            <a:r>
              <a:rPr lang="es-ES" dirty="0" smtClean="0"/>
              <a:t>Internet </a:t>
            </a:r>
            <a:r>
              <a:rPr lang="es-ES" dirty="0"/>
              <a:t>es un gran conglomerado de mercados- nicho, casi todos ellos pendientes de ser definidos y descubiertos. </a:t>
            </a:r>
            <a:endParaRPr lang="es-AR" dirty="0"/>
          </a:p>
        </p:txBody>
      </p:sp>
    </p:spTree>
  </p:cSld>
  <p:clrMapOvr>
    <a:masterClrMapping/>
  </p:clrMapOvr>
  <p:transition spd="slow">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1000108"/>
            <a:ext cx="8329642" cy="5500726"/>
          </a:xfrm>
        </p:spPr>
        <p:txBody>
          <a:bodyPr>
            <a:normAutofit fontScale="92500" lnSpcReduction="20000"/>
          </a:bodyPr>
          <a:lstStyle/>
          <a:p>
            <a:pPr algn="just"/>
            <a:r>
              <a:rPr lang="es-ES" dirty="0"/>
              <a:t>Nuestro objetivo es conseguir que nuestros clientes Internet potenciales emerjan de ese mar y levanten el brazo. Que se identifiquen ante nosotros</a:t>
            </a:r>
            <a:r>
              <a:rPr lang="es-ES" dirty="0" smtClean="0"/>
              <a:t>.</a:t>
            </a:r>
          </a:p>
          <a:p>
            <a:pPr algn="just">
              <a:buNone/>
            </a:pPr>
            <a:endParaRPr lang="es-AR" dirty="0"/>
          </a:p>
          <a:p>
            <a:pPr algn="just"/>
            <a:r>
              <a:rPr lang="es-ES" dirty="0"/>
              <a:t>Para ello, lo primero </a:t>
            </a:r>
            <a:r>
              <a:rPr lang="es-ES" dirty="0" smtClean="0"/>
              <a:t>es </a:t>
            </a:r>
            <a:r>
              <a:rPr lang="es-ES" dirty="0"/>
              <a:t>definir a qué tipo de cliente nos vamos a dirigir. ¿Qué perfil tiene? ¿Qué problemas tiene? ¿Qué busca? Después, podremos diseñar la estrategia adecuada para dirigirnos a ese tipo de cliente y sólo a ése</a:t>
            </a:r>
            <a:r>
              <a:rPr lang="es-ES" dirty="0" smtClean="0"/>
              <a:t>. (</a:t>
            </a:r>
            <a:r>
              <a:rPr lang="es-ES" dirty="0" smtClean="0">
                <a:solidFill>
                  <a:srgbClr val="C00000"/>
                </a:solidFill>
              </a:rPr>
              <a:t>hay </a:t>
            </a:r>
            <a:r>
              <a:rPr lang="es-ES" dirty="0">
                <a:solidFill>
                  <a:srgbClr val="C00000"/>
                </a:solidFill>
              </a:rPr>
              <a:t>evitar es la tentación de definir un perfil muy general del cliente para así "abarcar mayor parte de </a:t>
            </a:r>
            <a:r>
              <a:rPr lang="es-ES" dirty="0" smtClean="0">
                <a:solidFill>
                  <a:srgbClr val="C00000"/>
                </a:solidFill>
              </a:rPr>
              <a:t>mercado“)</a:t>
            </a:r>
            <a:endParaRPr lang="es-AR" dirty="0">
              <a:solidFill>
                <a:srgbClr val="C00000"/>
              </a:solidFill>
            </a:endParaRPr>
          </a:p>
          <a:p>
            <a:endParaRPr lang="es-AR" dirty="0"/>
          </a:p>
        </p:txBody>
      </p:sp>
      <p:sp>
        <p:nvSpPr>
          <p:cNvPr id="4" name="3 Rectángulo"/>
          <p:cNvSpPr/>
          <p:nvPr/>
        </p:nvSpPr>
        <p:spPr>
          <a:xfrm>
            <a:off x="571472" y="214290"/>
            <a:ext cx="8001056" cy="646331"/>
          </a:xfrm>
          <a:prstGeom prst="rect">
            <a:avLst/>
          </a:prstGeom>
        </p:spPr>
        <p:txBody>
          <a:bodyPr wrap="square">
            <a:spAutoFit/>
          </a:bodyPr>
          <a:lstStyle/>
          <a:p>
            <a:r>
              <a:rPr lang="es-ES" sz="3600" b="1" dirty="0" smtClean="0">
                <a:solidFill>
                  <a:srgbClr val="FF0000"/>
                </a:solidFill>
              </a:rPr>
              <a:t>PASO 1. Definición del Público Objetivo</a:t>
            </a:r>
            <a:endParaRPr lang="es-AR" sz="3600" b="1" dirty="0"/>
          </a:p>
        </p:txBody>
      </p:sp>
    </p:spTree>
  </p:cSld>
  <p:clrMapOvr>
    <a:masterClrMapping/>
  </p:clrMapOvr>
  <p:transition spd="slow">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b="1" dirty="0" smtClean="0">
                <a:solidFill>
                  <a:srgbClr val="FF0000"/>
                </a:solidFill>
              </a:rPr>
              <a:t>PASO </a:t>
            </a:r>
            <a:r>
              <a:rPr lang="es-ES" b="1" dirty="0">
                <a:solidFill>
                  <a:srgbClr val="FF0000"/>
                </a:solidFill>
              </a:rPr>
              <a:t>2. Posicionamiento</a:t>
            </a:r>
            <a:r>
              <a:rPr lang="es-AR" dirty="0">
                <a:solidFill>
                  <a:srgbClr val="FF0000"/>
                </a:solidFill>
              </a:rPr>
              <a:t/>
            </a:r>
            <a:br>
              <a:rPr lang="es-AR" dirty="0">
                <a:solidFill>
                  <a:srgbClr val="FF0000"/>
                </a:solidFill>
              </a:rPr>
            </a:br>
            <a:endParaRPr lang="es-AR" dirty="0">
              <a:solidFill>
                <a:srgbClr val="FF0000"/>
              </a:solidFill>
            </a:endParaRPr>
          </a:p>
        </p:txBody>
      </p:sp>
      <p:sp>
        <p:nvSpPr>
          <p:cNvPr id="3" name="2 Marcador de contenido"/>
          <p:cNvSpPr>
            <a:spLocks noGrp="1"/>
          </p:cNvSpPr>
          <p:nvPr>
            <p:ph idx="1"/>
          </p:nvPr>
        </p:nvSpPr>
        <p:spPr>
          <a:xfrm>
            <a:off x="457200" y="1428736"/>
            <a:ext cx="8229600" cy="4929222"/>
          </a:xfrm>
        </p:spPr>
        <p:txBody>
          <a:bodyPr>
            <a:normAutofit fontScale="85000" lnSpcReduction="10000"/>
          </a:bodyPr>
          <a:lstStyle/>
          <a:p>
            <a:r>
              <a:rPr lang="es-ES" dirty="0"/>
              <a:t>deberemos definir ¿qué imagen de nosotros vamos a desear que tengan?. Es decir, ¿con qué concepto querremos que nos asocien?. ¿Qué rol queremos poseer en la mente del cliente?. </a:t>
            </a:r>
            <a:endParaRPr lang="es-ES" dirty="0" smtClean="0"/>
          </a:p>
          <a:p>
            <a:r>
              <a:rPr lang="es-ES" dirty="0"/>
              <a:t>deberemos hacer un auto análisis de la empresa. ¿Qué es lo que sabemos hacer mejor? ¿Qué es </a:t>
            </a:r>
            <a:r>
              <a:rPr lang="es-ES" dirty="0" err="1"/>
              <a:t>aquéllo</a:t>
            </a:r>
            <a:r>
              <a:rPr lang="es-ES" dirty="0"/>
              <a:t> que hacemos mejor que nadie? ¿o quizá </a:t>
            </a:r>
            <a:r>
              <a:rPr lang="es-ES" dirty="0" err="1"/>
              <a:t>aquéllo</a:t>
            </a:r>
            <a:r>
              <a:rPr lang="es-ES" dirty="0"/>
              <a:t> en lo que somos únicos? </a:t>
            </a:r>
            <a:endParaRPr lang="es-ES" dirty="0" smtClean="0"/>
          </a:p>
          <a:p>
            <a:r>
              <a:rPr lang="es-ES" dirty="0"/>
              <a:t>Debemos ser buenos en eso. Entonces podremos intentar posicionarnos como el mejor. </a:t>
            </a:r>
            <a:endParaRPr lang="es-AR" dirty="0"/>
          </a:p>
          <a:p>
            <a:endParaRPr lang="es-AR" dirty="0"/>
          </a:p>
        </p:txBody>
      </p:sp>
    </p:spTree>
  </p:cSld>
  <p:clrMapOvr>
    <a:masterClrMapping/>
  </p:clrMapOvr>
  <p:transition spd="slow">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179</TotalTime>
  <Words>1842</Words>
  <Application>Microsoft Office PowerPoint</Application>
  <PresentationFormat>Presentación en pantalla (4:3)</PresentationFormat>
  <Paragraphs>121</Paragraphs>
  <Slides>28</Slides>
  <Notes>1</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Viajes</vt:lpstr>
      <vt:lpstr>COMERCIO ELECTRÓNICO </vt:lpstr>
      <vt:lpstr> Pautas para construir un Negocio de Éxito en Internet:  </vt:lpstr>
      <vt:lpstr>Preliminares</vt:lpstr>
      <vt:lpstr>Preliminares</vt:lpstr>
      <vt:lpstr>Introducción :</vt:lpstr>
      <vt:lpstr>Introducción :</vt:lpstr>
      <vt:lpstr> PASO 1. Definición del Público Objetivo. </vt:lpstr>
      <vt:lpstr>Diapositiva 8</vt:lpstr>
      <vt:lpstr> PASO 2. Posicionamiento </vt:lpstr>
      <vt:lpstr>PASO 2. Posicionamiento</vt:lpstr>
      <vt:lpstr> PASO 3. Contenidos </vt:lpstr>
      <vt:lpstr>PASO 3. Contenidos</vt:lpstr>
      <vt:lpstr>PASO 3. Contenidos</vt:lpstr>
      <vt:lpstr>PASO 3. Contenidos</vt:lpstr>
      <vt:lpstr>PASO 3. Contenidos</vt:lpstr>
      <vt:lpstr> PASO 4. Comunidad </vt:lpstr>
      <vt:lpstr>PASO 4. Comunidad</vt:lpstr>
      <vt:lpstr>PASO 4. Comunidad</vt:lpstr>
      <vt:lpstr>PASO 4. Comunidad</vt:lpstr>
      <vt:lpstr>NORMA:</vt:lpstr>
      <vt:lpstr>PASO 5. Productos</vt:lpstr>
      <vt:lpstr> PASO 5. Productos </vt:lpstr>
      <vt:lpstr>PASO 5. Productos</vt:lpstr>
      <vt:lpstr> PASO 6. Ingresos </vt:lpstr>
      <vt:lpstr>PASO 7. Crecimiento</vt:lpstr>
      <vt:lpstr>PASO 7. Crecimiento</vt:lpstr>
      <vt:lpstr>Conclusión </vt:lpstr>
      <vt:lpstr>Lic. Alvaro H. Gaitán 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Pautas para construir un Negocio de Éxito en Internet:  </dc:title>
  <dc:creator>Alvaro</dc:creator>
  <cp:lastModifiedBy>Alvaro</cp:lastModifiedBy>
  <cp:revision>30</cp:revision>
  <dcterms:created xsi:type="dcterms:W3CDTF">2013-08-07T20:03:25Z</dcterms:created>
  <dcterms:modified xsi:type="dcterms:W3CDTF">2014-06-18T19:36:05Z</dcterms:modified>
</cp:coreProperties>
</file>